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5"/>
  </p:notesMasterIdLst>
  <p:handoutMasterIdLst>
    <p:handoutMasterId r:id="rId6"/>
  </p:handoutMasterIdLst>
  <p:sldIdLst>
    <p:sldId id="365" r:id="rId2"/>
    <p:sldId id="370" r:id="rId3"/>
    <p:sldId id="382" r:id="rId4"/>
  </p:sldIdLst>
  <p:sldSz cx="9144000" cy="6858000" type="screen4x3"/>
  <p:notesSz cx="6797675" cy="9926638"/>
  <p:embeddedFontLst>
    <p:embeddedFont>
      <p:font typeface="Calibri Light" panose="020F0302020204030204" pitchFamily="34" charset="0"/>
      <p:regular r:id="rId7"/>
      <p:italic r:id="rId8"/>
    </p:embeddedFont>
    <p:embeddedFont>
      <p:font typeface="ＭＳ Ｐゴシック" panose="020B0600070205080204" pitchFamily="34" charset="-128"/>
      <p:regular r:id="rId9"/>
    </p:embeddedFont>
    <p:embeddedFont>
      <p:font typeface="Arial Narrow" panose="020B0606020202030204" pitchFamily="34" charset="0"/>
      <p:regular r:id="rId10"/>
      <p:bold r:id="rId11"/>
      <p:italic r:id="rId12"/>
      <p:boldItalic r:id="rId13"/>
    </p:embeddedFont>
    <p:embeddedFont>
      <p:font typeface="Roboto" panose="02000000000000000000" pitchFamily="2" charset="0"/>
      <p:regular r:id="rId14"/>
      <p:bold r:id="rId15"/>
      <p:italic r:id="rId16"/>
      <p:boldItalic r:id="rId17"/>
    </p:embeddedFont>
    <p:embeddedFont>
      <p:font typeface="Roboto Condensed" panose="02000000000000000000" pitchFamily="2" charset="0"/>
      <p:regular r:id="rId18"/>
      <p:bold r:id="rId19"/>
      <p:italic r:id="rId20"/>
      <p:boldItalic r:id="rId21"/>
    </p:embeddedFont>
    <p:embeddedFont>
      <p:font typeface="Wingdings 2" panose="05020102010507070707" pitchFamily="18" charset="2"/>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E52212"/>
    <a:srgbClr val="DDDDDD"/>
    <a:srgbClr val="A6A6A6"/>
    <a:srgbClr val="3B3838"/>
    <a:srgbClr val="FF6C0B"/>
    <a:srgbClr val="FF9E1B"/>
    <a:srgbClr val="3B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441"/>
    <p:restoredTop sz="85404" autoAdjust="0"/>
  </p:normalViewPr>
  <p:slideViewPr>
    <p:cSldViewPr snapToGrid="0" snapToObjects="1" showGuides="1">
      <p:cViewPr>
        <p:scale>
          <a:sx n="50" d="100"/>
          <a:sy n="50" d="100"/>
        </p:scale>
        <p:origin x="1674" y="219"/>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60" d="100"/>
          <a:sy n="60" d="100"/>
        </p:scale>
        <p:origin x="32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notesMaster" Target="notesMasters/notesMaster1.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ACB76CB-9D91-4931-9B19-81E9EC39C120}" type="datetimeFigureOut">
              <a:rPr lang="en-US"/>
              <a:pPr>
                <a:defRPr/>
              </a:pPr>
              <a:t>7/15/2018</a:t>
            </a:fld>
            <a:endParaRPr lang="en-US"/>
          </a:p>
        </p:txBody>
      </p:sp>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804609D-BEAB-435E-8B23-B9ED016ECEF4}" type="slidenum">
              <a:rPr lang="en-US"/>
              <a:pPr>
                <a:defRPr/>
              </a:pPr>
              <a:t>‹#›</a:t>
            </a:fld>
            <a:endParaRPr lang="en-US"/>
          </a:p>
        </p:txBody>
      </p:sp>
    </p:spTree>
    <p:extLst>
      <p:ext uri="{BB962C8B-B14F-4D97-AF65-F5344CB8AC3E}">
        <p14:creationId xmlns:p14="http://schemas.microsoft.com/office/powerpoint/2010/main" val="303981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7A063BE-DD0E-45A6-AB68-D8E2D910CEC4}" type="datetimeFigureOut">
              <a:rPr lang="en-US"/>
              <a:pPr>
                <a:defRPr/>
              </a:pPr>
              <a:t>7/15/2018</a:t>
            </a:fld>
            <a:endParaRPr lang="en-US"/>
          </a:p>
        </p:txBody>
      </p:sp>
      <p:sp>
        <p:nvSpPr>
          <p:cNvPr id="4" name="Slide Image Placeholder 3"/>
          <p:cNvSpPr>
            <a:spLocks noGrp="1" noRot="1" noChangeAspect="1"/>
          </p:cNvSpPr>
          <p:nvPr>
            <p:ph type="sldImg" idx="2"/>
          </p:nvPr>
        </p:nvSpPr>
        <p:spPr>
          <a:xfrm>
            <a:off x="590616" y="508248"/>
            <a:ext cx="1488705" cy="111705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1635080"/>
            <a:ext cx="5438775" cy="7050134"/>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1BA03A8-B7E6-4BBF-9068-BCF6C4272CF0}" type="slidenum">
              <a:rPr lang="en-US"/>
              <a:pPr>
                <a:defRPr/>
              </a:pPr>
              <a:t>‹#›</a:t>
            </a:fld>
            <a:endParaRPr lang="en-US"/>
          </a:p>
        </p:txBody>
      </p:sp>
    </p:spTree>
    <p:extLst>
      <p:ext uri="{BB962C8B-B14F-4D97-AF65-F5344CB8AC3E}">
        <p14:creationId xmlns:p14="http://schemas.microsoft.com/office/powerpoint/2010/main" val="304308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0550" y="508000"/>
            <a:ext cx="1489075" cy="1117600"/>
          </a:xfrm>
        </p:spPr>
      </p:sp>
      <p:sp>
        <p:nvSpPr>
          <p:cNvPr id="3" name="Notes Placeholder 2"/>
          <p:cNvSpPr>
            <a:spLocks noGrp="1"/>
          </p:cNvSpPr>
          <p:nvPr>
            <p:ph type="body" idx="1"/>
          </p:nvPr>
        </p:nvSpPr>
        <p:spPr>
          <a:xfrm>
            <a:off x="466726" y="1635080"/>
            <a:ext cx="5621253" cy="7732758"/>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400" dirty="0"/>
              <a:t>   </a:t>
            </a:r>
            <a:r>
              <a:rPr lang="en-GB" altLang="en-US" sz="1400" i="1" dirty="0"/>
              <a:t>“I want to begin my presentation by thanking the people living with HIV who have generously shared their time, experience, and body for the purposes of research throughout the epidemic.  Much of the fight against HIV and AIDS relies upon people living with HIV continuing to put themselves forward and our fight against HIV is indebted to those past and present.”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400" i="1" dirty="0"/>
          </a:p>
          <a:p>
            <a:pPr algn="just"/>
            <a:r>
              <a:rPr lang="en-AU" sz="1400" dirty="0"/>
              <a:t>The greater and meaningful involvement of people with HIV/AIDS (or GIPA) has been a foundation of effective responses to HIV. </a:t>
            </a:r>
          </a:p>
          <a:p>
            <a:pPr algn="just"/>
            <a:r>
              <a:rPr lang="en-AU" sz="1400" dirty="0"/>
              <a:t>However, in research this has often been limited to consultation rather than full collaboration. </a:t>
            </a:r>
          </a:p>
          <a:p>
            <a:pPr algn="just"/>
            <a:endParaRPr lang="en-AU" sz="1400" dirty="0"/>
          </a:p>
          <a:p>
            <a:pPr algn="just"/>
            <a:r>
              <a:rPr lang="en-AU" sz="1400" dirty="0"/>
              <a:t>To improve evaluation of community and health services and enhance evidence for advocacy, HIV organisations needed a short, empirically validated scale that could easily be incorporated into </a:t>
            </a:r>
            <a:r>
              <a:rPr lang="en-AU" sz="1400" u="sng" dirty="0"/>
              <a:t>day-to-day practice </a:t>
            </a:r>
            <a:r>
              <a:rPr lang="en-AU" sz="1400" dirty="0"/>
              <a:t>of programs/services</a:t>
            </a:r>
          </a:p>
          <a:p>
            <a:pPr algn="just"/>
            <a:r>
              <a:rPr lang="en-AU" sz="1400" dirty="0"/>
              <a:t>Already available scales are generally very long and impractical to day to day service delivery.</a:t>
            </a:r>
          </a:p>
          <a:p>
            <a:pPr algn="just"/>
            <a:endParaRPr lang="en-AU" sz="1400" dirty="0"/>
          </a:p>
          <a:p>
            <a:pPr algn="just"/>
            <a:r>
              <a:rPr lang="en-AU" sz="1400" dirty="0"/>
              <a:t>To respond to the challenge we needed a real partnership</a:t>
            </a:r>
          </a:p>
          <a:p>
            <a:pPr algn="just"/>
            <a:endParaRPr lang="en-AU" sz="1400" dirty="0"/>
          </a:p>
          <a:p>
            <a:pPr algn="just"/>
            <a:r>
              <a:rPr lang="en-AU" sz="1400" dirty="0"/>
              <a:t>A partnership of PLHIV peer organisations, researchers, and health industry was established to pool resources and develop the </a:t>
            </a:r>
            <a:r>
              <a:rPr lang="en-AU" sz="1400" dirty="0" err="1"/>
              <a:t>PozQoL</a:t>
            </a:r>
            <a:r>
              <a:rPr lang="en-AU" sz="1400" dirty="0"/>
              <a:t> scale. </a:t>
            </a:r>
          </a:p>
          <a:p>
            <a:pPr algn="just"/>
            <a:endParaRPr lang="en-AU" sz="1400" dirty="0"/>
          </a:p>
          <a:p>
            <a:pPr algn="just"/>
            <a:r>
              <a:rPr lang="en-AU" sz="1400" dirty="0"/>
              <a:t>This partnership was committed to GIPA being at the centre of the process.</a:t>
            </a:r>
          </a:p>
          <a:p>
            <a:endParaRPr lang="en-AU" sz="1400" baseline="0" dirty="0"/>
          </a:p>
          <a:p>
            <a:pPr algn="just"/>
            <a:endParaRPr lang="en-AU" sz="14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ltLang="en-US" sz="1400" dirty="0"/>
          </a:p>
          <a:p>
            <a:endParaRPr lang="en-AU" sz="1400" dirty="0"/>
          </a:p>
          <a:p>
            <a:endParaRPr lang="en-AU" sz="1400" dirty="0"/>
          </a:p>
          <a:p>
            <a:endParaRPr lang="en-AU" sz="1400" dirty="0"/>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1</a:t>
            </a:fld>
            <a:endParaRPr lang="en-US"/>
          </a:p>
        </p:txBody>
      </p:sp>
    </p:spTree>
    <p:extLst>
      <p:ext uri="{BB962C8B-B14F-4D97-AF65-F5344CB8AC3E}">
        <p14:creationId xmlns:p14="http://schemas.microsoft.com/office/powerpoint/2010/main" val="162788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0550" y="508000"/>
            <a:ext cx="1489075" cy="1117600"/>
          </a:xfrm>
        </p:spPr>
      </p:sp>
      <p:sp>
        <p:nvSpPr>
          <p:cNvPr id="3" name="Notes Placeholder 2"/>
          <p:cNvSpPr>
            <a:spLocks noGrp="1"/>
          </p:cNvSpPr>
          <p:nvPr>
            <p:ph type="body" idx="1"/>
          </p:nvPr>
        </p:nvSpPr>
        <p:spPr>
          <a:xfrm>
            <a:off x="679450" y="1635079"/>
            <a:ext cx="5438775" cy="6293731"/>
          </a:xfrm>
        </p:spPr>
        <p:txBody>
          <a:bodyPr/>
          <a:lstStyle/>
          <a:p>
            <a:r>
              <a:rPr lang="en-AU" sz="1400" dirty="0"/>
              <a:t>From discussions back in 2015 led by our PLHIV organisations in Australia – we pooled resources across community, healthcare and research.  We then put forward a joint proposal  to </a:t>
            </a:r>
            <a:r>
              <a:rPr lang="en-AU" sz="1400" dirty="0" err="1"/>
              <a:t>ViiV</a:t>
            </a:r>
            <a:r>
              <a:rPr lang="en-AU" sz="1400" dirty="0"/>
              <a:t> Healthcare who supported us to undertake the next larger stage</a:t>
            </a:r>
          </a:p>
          <a:p>
            <a:pPr lvl="0">
              <a:defRPr/>
            </a:pPr>
            <a:endParaRPr lang="en-AU" sz="1400" dirty="0"/>
          </a:p>
          <a:p>
            <a:pPr lvl="0">
              <a:defRPr/>
            </a:pPr>
            <a:r>
              <a:rPr lang="en-AU" sz="1400" dirty="0"/>
              <a:t>2 years of intense developmental and background work,</a:t>
            </a:r>
          </a:p>
          <a:p>
            <a:pPr lvl="0">
              <a:defRPr/>
            </a:pPr>
            <a:r>
              <a:rPr lang="en-AU" sz="1400" dirty="0"/>
              <a:t> prioritising domains and over a 100 draft items, and then </a:t>
            </a:r>
          </a:p>
          <a:p>
            <a:pPr lvl="0">
              <a:defRPr/>
            </a:pPr>
            <a:r>
              <a:rPr lang="en-AU" sz="1400" dirty="0"/>
              <a:t>undertaking national study with 465 PLHIV across Australia to complete a survey to create a survey, </a:t>
            </a:r>
          </a:p>
          <a:p>
            <a:pPr lvl="0">
              <a:defRPr/>
            </a:pPr>
            <a:r>
              <a:rPr lang="en-AU" sz="1400" dirty="0"/>
              <a:t>so we could analyse the data and identify the best and shortest list of  items that would provide a valid and reliable insight into QoL for PLHIV, but still correlate with larger quality of life and resilience scales.</a:t>
            </a:r>
          </a:p>
          <a:p>
            <a:pPr lvl="0">
              <a:defRPr/>
            </a:pPr>
            <a:endParaRPr lang="en-AU" sz="1400" dirty="0"/>
          </a:p>
          <a:p>
            <a:pPr marL="0" indent="0">
              <a:buNone/>
            </a:pPr>
            <a:r>
              <a:rPr lang="en-AU" sz="1400" dirty="0"/>
              <a:t>It is quite an achievement to go from 100</a:t>
            </a:r>
            <a:r>
              <a:rPr lang="en-AU" sz="1400" baseline="0" dirty="0"/>
              <a:t> draft items down to these 13 items across four domains – and have these achieve such strong reliability and validity results. </a:t>
            </a:r>
          </a:p>
          <a:p>
            <a:pPr marL="0" indent="0">
              <a:buNone/>
            </a:pPr>
            <a:endParaRPr lang="en-AU" sz="1400" baseline="0" dirty="0"/>
          </a:p>
          <a:p>
            <a:pPr marL="0" indent="0">
              <a:buNone/>
            </a:pPr>
            <a:r>
              <a:rPr lang="en-AU" sz="1400" baseline="0" dirty="0"/>
              <a:t>More details in the poster and handouts – but in statistical terms the results were….</a:t>
            </a:r>
            <a:r>
              <a:rPr lang="en-AU" sz="1400" b="1" baseline="0" dirty="0"/>
              <a:t>click</a:t>
            </a:r>
            <a:r>
              <a:rPr lang="en-AU" sz="1400" baseline="0" dirty="0"/>
              <a:t> WOW and ….</a:t>
            </a:r>
            <a:r>
              <a:rPr lang="en-AU" sz="1400" b="1" baseline="0" dirty="0"/>
              <a:t>click</a:t>
            </a:r>
            <a:r>
              <a:rPr lang="en-AU" sz="1400" baseline="0" dirty="0"/>
              <a:t> Amazing</a:t>
            </a:r>
          </a:p>
          <a:p>
            <a:pPr lvl="0">
              <a:defRPr/>
            </a:pPr>
            <a:endParaRPr lang="en-AU" sz="1400" dirty="0"/>
          </a:p>
          <a:p>
            <a:r>
              <a:rPr lang="en-AU" sz="1400" dirty="0"/>
              <a:t>The huge support from the PLHIV community and many </a:t>
            </a:r>
            <a:r>
              <a:rPr lang="en-AU" sz="1400" dirty="0" err="1"/>
              <a:t>many</a:t>
            </a:r>
            <a:r>
              <a:rPr lang="en-AU" sz="1400" dirty="0"/>
              <a:t> organisations across the sector  - has brought us to where we are now.</a:t>
            </a:r>
          </a:p>
          <a:p>
            <a:endParaRPr lang="en-AU" sz="14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400" baseline="0" dirty="0"/>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2</a:t>
            </a:fld>
            <a:endParaRPr lang="en-US"/>
          </a:p>
        </p:txBody>
      </p:sp>
    </p:spTree>
    <p:extLst>
      <p:ext uri="{BB962C8B-B14F-4D97-AF65-F5344CB8AC3E}">
        <p14:creationId xmlns:p14="http://schemas.microsoft.com/office/powerpoint/2010/main" val="265188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0550" y="508000"/>
            <a:ext cx="1489075" cy="1117600"/>
          </a:xfrm>
        </p:spPr>
      </p:sp>
      <p:sp>
        <p:nvSpPr>
          <p:cNvPr id="3" name="Notes Placeholder 2"/>
          <p:cNvSpPr>
            <a:spLocks noGrp="1"/>
          </p:cNvSpPr>
          <p:nvPr>
            <p:ph type="body" idx="1"/>
          </p:nvPr>
        </p:nvSpPr>
        <p:spPr>
          <a:xfrm>
            <a:off x="376238" y="1635078"/>
            <a:ext cx="5938837" cy="7991521"/>
          </a:xfrm>
        </p:spPr>
        <p:txBody>
          <a:bodyPr/>
          <a:lstStyle/>
          <a:p>
            <a:r>
              <a:rPr lang="en-AU" sz="1400" dirty="0"/>
              <a:t>One of the key factors that helped</a:t>
            </a:r>
            <a:r>
              <a:rPr lang="en-AU" sz="1400" baseline="0" dirty="0"/>
              <a:t> us achieve these results </a:t>
            </a:r>
            <a:r>
              <a:rPr lang="en-AU" sz="1400" dirty="0"/>
              <a:t>embedding  GIPA principles of a direct partnership with peer-led organisations representing people living with HIV.</a:t>
            </a:r>
          </a:p>
          <a:p>
            <a:r>
              <a:rPr lang="en-AU" sz="1400" b="1" dirty="0">
                <a:solidFill>
                  <a:schemeClr val="tx1"/>
                </a:solidFill>
              </a:rPr>
              <a:t>So, How did we meaningfully embed GIPA?</a:t>
            </a:r>
          </a:p>
          <a:p>
            <a:pPr marL="285750" lvl="0" indent="-285750">
              <a:buFont typeface="Arial" panose="020B0604020202020204" pitchFamily="34" charset="0"/>
              <a:buChar char="•"/>
            </a:pPr>
            <a:r>
              <a:rPr lang="en-AU" sz="1400" dirty="0">
                <a:solidFill>
                  <a:schemeClr val="tx1"/>
                </a:solidFill>
              </a:rPr>
              <a:t>conceptualisation and prioritisation of the domains, </a:t>
            </a:r>
          </a:p>
          <a:p>
            <a:pPr marL="285750" lvl="0" indent="-285750">
              <a:buFont typeface="Arial" panose="020B0604020202020204" pitchFamily="34" charset="0"/>
              <a:buChar char="•"/>
            </a:pPr>
            <a:r>
              <a:rPr lang="en-AU" sz="1400" dirty="0">
                <a:solidFill>
                  <a:schemeClr val="tx1"/>
                </a:solidFill>
              </a:rPr>
              <a:t>development of items, </a:t>
            </a:r>
          </a:p>
          <a:p>
            <a:pPr marL="285750" lvl="0" indent="-285750">
              <a:buFont typeface="Arial" panose="020B0604020202020204" pitchFamily="34" charset="0"/>
              <a:buChar char="•"/>
            </a:pPr>
            <a:r>
              <a:rPr lang="en-AU" sz="1400" dirty="0">
                <a:solidFill>
                  <a:schemeClr val="tx1"/>
                </a:solidFill>
              </a:rPr>
              <a:t>promotion and community engagement, and </a:t>
            </a:r>
          </a:p>
          <a:p>
            <a:pPr marL="285750" lvl="0" indent="-285750">
              <a:buFont typeface="Arial" panose="020B0604020202020204" pitchFamily="34" charset="0"/>
              <a:buChar char="•"/>
            </a:pPr>
            <a:r>
              <a:rPr lang="en-AU" sz="1400" dirty="0">
                <a:solidFill>
                  <a:schemeClr val="tx1"/>
                </a:solidFill>
              </a:rPr>
              <a:t>decisions concerning the refinement of the final scale – in other words –direct involvement  in key data analysis decisions. </a:t>
            </a:r>
          </a:p>
          <a:p>
            <a:r>
              <a:rPr lang="en-AU" sz="1400" b="1" dirty="0"/>
              <a:t>What did greater and meaningful involvement achieve?</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400" dirty="0"/>
              <a:t>Contributed a deeper understanding of the complexity of the experience of PLHIV.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400" dirty="0"/>
              <a:t>Ensured the balancing of statistical rigour, lived experience accuracy, and practical use.</a:t>
            </a:r>
          </a:p>
          <a:p>
            <a:pPr marL="285750" indent="-285750">
              <a:buFont typeface="Arial" panose="020B0604020202020204" pitchFamily="34" charset="0"/>
              <a:buChar char="•"/>
            </a:pPr>
            <a:r>
              <a:rPr lang="en-AU" sz="1400" dirty="0"/>
              <a:t>Strengthened the relationship across research, community and industry</a:t>
            </a:r>
          </a:p>
          <a:p>
            <a:pPr marL="285750" indent="-285750">
              <a:buFont typeface="Arial" panose="020B0604020202020204" pitchFamily="34" charset="0"/>
              <a:buChar char="•"/>
            </a:pPr>
            <a:r>
              <a:rPr lang="en-AU" sz="1400" dirty="0"/>
              <a:t>Non-reliance on individuals with HIV: </a:t>
            </a:r>
          </a:p>
          <a:p>
            <a:pPr marL="742950" lvl="1" indent="-285750">
              <a:buFont typeface="Arial" panose="020B0604020202020204" pitchFamily="34" charset="0"/>
              <a:buChar char="•"/>
              <a:defRPr/>
            </a:pPr>
            <a:r>
              <a:rPr lang="en-AU" baseline="0" dirty="0"/>
              <a:t>For example – while having a researcher such as myself who happens to have HIV was a asset - </a:t>
            </a:r>
            <a:r>
              <a:rPr lang="en-AU" dirty="0"/>
              <a:t> that is not enough to tick </a:t>
            </a:r>
            <a:r>
              <a:rPr lang="en-AU" u="sng" dirty="0"/>
              <a:t>meaningful</a:t>
            </a:r>
            <a:r>
              <a:rPr lang="en-AU" dirty="0"/>
              <a:t> involvement.</a:t>
            </a:r>
          </a:p>
          <a:p>
            <a:pPr marL="742950" lvl="1" indent="-285750">
              <a:buFont typeface="Arial" panose="020B0604020202020204" pitchFamily="34" charset="0"/>
              <a:buChar char="•"/>
              <a:defRPr/>
            </a:pPr>
            <a:r>
              <a:rPr lang="en-AU" baseline="0" dirty="0"/>
              <a:t> I don’t have the breadth of on the ground insights of a rapidly changing community. </a:t>
            </a:r>
          </a:p>
          <a:p>
            <a:pPr marL="285750" indent="-285750">
              <a:buFont typeface="Arial" panose="020B0604020202020204" pitchFamily="34" charset="0"/>
              <a:buChar char="•"/>
              <a:defRPr/>
            </a:pPr>
            <a:r>
              <a:rPr lang="en-AU" sz="1400" dirty="0"/>
              <a:t>Credibility and authenticity within the PLHIV community was demonstrated through action more than reputation</a:t>
            </a:r>
          </a:p>
          <a:p>
            <a:pPr algn="just"/>
            <a:r>
              <a:rPr lang="en-AU" sz="1400" dirty="0"/>
              <a:t>The </a:t>
            </a:r>
            <a:r>
              <a:rPr lang="en-AU" sz="1400" dirty="0" err="1"/>
              <a:t>PozQoL</a:t>
            </a:r>
            <a:r>
              <a:rPr lang="en-AU" sz="1400" dirty="0"/>
              <a:t> scale is currently being field-tested by 15 community, support and healthcare programs for PLHIV in Australia, and being used in national surveys of PLHIV in Australia and the USA, and has been translated into Spanish. </a:t>
            </a:r>
          </a:p>
          <a:p>
            <a:pPr algn="just"/>
            <a:r>
              <a:rPr lang="en-AU" sz="1400" dirty="0"/>
              <a:t>The development of the </a:t>
            </a:r>
            <a:r>
              <a:rPr lang="en-AU" sz="1400" dirty="0" err="1"/>
              <a:t>PozQoL</a:t>
            </a:r>
            <a:r>
              <a:rPr lang="en-AU" sz="1400" dirty="0"/>
              <a:t> has demonstrated the benefits of full collaboration to achieve high quality research outcomes.</a:t>
            </a:r>
          </a:p>
          <a:p>
            <a:endParaRPr lang="en-AU" sz="1400" dirty="0"/>
          </a:p>
          <a:p>
            <a:r>
              <a:rPr lang="en-AU" sz="1400" dirty="0"/>
              <a:t>Thank you…colleagues across the partner and collaborating organisations and the </a:t>
            </a:r>
            <a:r>
              <a:rPr lang="en-AU" sz="1400" b="1" dirty="0"/>
              <a:t>465 PLHIV who completed a survey to create a survey!!! – a demonstration of the commitment of PLHIV to research</a:t>
            </a:r>
          </a:p>
          <a:p>
            <a:endParaRPr lang="en-AU" dirty="0"/>
          </a:p>
        </p:txBody>
      </p:sp>
    </p:spTree>
    <p:extLst>
      <p:ext uri="{BB962C8B-B14F-4D97-AF65-F5344CB8AC3E}">
        <p14:creationId xmlns:p14="http://schemas.microsoft.com/office/powerpoint/2010/main" val="3251792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E52212"/>
        </a:solidFill>
        <a:effectLst/>
      </p:bgPr>
    </p:bg>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03638" y="4684713"/>
            <a:ext cx="173513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noChangeAspect="1"/>
          </p:cNvSpPr>
          <p:nvPr>
            <p:ph type="title" hasCustomPrompt="1"/>
          </p:nvPr>
        </p:nvSpPr>
        <p:spPr>
          <a:xfrm>
            <a:off x="1973369" y="1393893"/>
            <a:ext cx="3681164" cy="1267458"/>
          </a:xfrm>
          <a:solidFill>
            <a:schemeClr val="bg1"/>
          </a:solidFill>
        </p:spPr>
        <p:txBody>
          <a:bodyPr wrap="none" lIns="144000" tIns="36000" rIns="144000" anchor="ctr">
            <a:spAutoFit/>
          </a:bodyPr>
          <a:lstStyle>
            <a:lvl1pPr algn="l">
              <a:lnSpc>
                <a:spcPct val="100000"/>
              </a:lnSpc>
              <a:defRPr sz="80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0" name="Text Placeholder 2"/>
          <p:cNvSpPr>
            <a:spLocks noGrp="1" noChangeAspect="1"/>
          </p:cNvSpPr>
          <p:nvPr>
            <p:ph type="body" idx="1" hasCustomPrompt="1"/>
          </p:nvPr>
        </p:nvSpPr>
        <p:spPr>
          <a:xfrm>
            <a:off x="3493506" y="2783471"/>
            <a:ext cx="1786415" cy="1267458"/>
          </a:xfrm>
          <a:solidFill>
            <a:schemeClr val="bg1"/>
          </a:solidFill>
        </p:spPr>
        <p:txBody>
          <a:bodyPr wrap="none" lIns="144000" tIns="36000" rIns="144000" anchor="ctr">
            <a:spAutoFit/>
          </a:bodyPr>
          <a:lstStyle>
            <a:lvl1pPr marL="0" indent="0" algn="r">
              <a:lnSpc>
                <a:spcPct val="100000"/>
              </a:lnSpc>
              <a:spcBef>
                <a:spcPts val="0"/>
              </a:spcBef>
              <a:buNone/>
              <a:defRPr sz="80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and</a:t>
            </a:r>
          </a:p>
        </p:txBody>
      </p:sp>
      <p:sp>
        <p:nvSpPr>
          <p:cNvPr id="17" name="Text Placeholder 2"/>
          <p:cNvSpPr>
            <a:spLocks noGrp="1" noChangeAspect="1"/>
          </p:cNvSpPr>
          <p:nvPr>
            <p:ph type="body" idx="10" hasCustomPrompt="1"/>
          </p:nvPr>
        </p:nvSpPr>
        <p:spPr>
          <a:xfrm>
            <a:off x="5148276" y="2997719"/>
            <a:ext cx="2086176" cy="1190514"/>
          </a:xfrm>
          <a:solidFill>
            <a:schemeClr val="bg1"/>
          </a:solidFill>
        </p:spPr>
        <p:txBody>
          <a:bodyPr wrap="none" lIns="144000" tIns="36000" rIns="144000" anchor="ctr">
            <a:spAutoFit/>
          </a:bodyPr>
          <a:lstStyle>
            <a:lvl1pPr marL="0" indent="0" algn="l">
              <a:lnSpc>
                <a:spcPct val="100000"/>
              </a:lnSpc>
              <a:spcBef>
                <a:spcPts val="0"/>
              </a:spcBef>
              <a:buNone/>
              <a:defRPr sz="7500" b="1" kern="1200" spc="-300" baseline="0">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2018</a:t>
            </a:r>
          </a:p>
        </p:txBody>
      </p:sp>
      <p:sp>
        <p:nvSpPr>
          <p:cNvPr id="7" name="TextBox 6"/>
          <p:cNvSpPr txBox="1">
            <a:spLocks noChangeArrowheads="1"/>
          </p:cNvSpPr>
          <p:nvPr userDrawn="1"/>
        </p:nvSpPr>
        <p:spPr bwMode="auto">
          <a:xfrm>
            <a:off x="7167716" y="6537325"/>
            <a:ext cx="19762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rIns="18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800" dirty="0">
                <a:solidFill>
                  <a:schemeClr val="bg1"/>
                </a:solidFill>
                <a:latin typeface="Roboto" panose="02000000000000000000" pitchFamily="2" charset="0"/>
                <a:ea typeface="Roboto" panose="02000000000000000000" pitchFamily="2" charset="0"/>
                <a:cs typeface="Roboto Condensed" panose="02000000000000000000" pitchFamily="2" charset="0"/>
              </a:rPr>
              <a:t>CRICOS PROVIDER 00115M</a:t>
            </a:r>
          </a:p>
        </p:txBody>
      </p:sp>
    </p:spTree>
    <p:extLst>
      <p:ext uri="{BB962C8B-B14F-4D97-AF65-F5344CB8AC3E}">
        <p14:creationId xmlns:p14="http://schemas.microsoft.com/office/powerpoint/2010/main" val="769998624"/>
      </p:ext>
    </p:extLst>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Content 1-Col + Med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13491"/>
            <a:ext cx="7886700" cy="1325563"/>
          </a:xfrm>
        </p:spPr>
        <p:txBody>
          <a:bodyPr/>
          <a:lstStyle>
            <a:lvl1pPr>
              <a:defRPr/>
            </a:lvl1pPr>
          </a:lstStyle>
          <a:p>
            <a:r>
              <a:rPr lang="en-US" dirty="0"/>
              <a:t>Heading</a:t>
            </a:r>
          </a:p>
        </p:txBody>
      </p:sp>
      <p:sp>
        <p:nvSpPr>
          <p:cNvPr id="16" name="Text Placeholder 2"/>
          <p:cNvSpPr>
            <a:spLocks noGrp="1"/>
          </p:cNvSpPr>
          <p:nvPr>
            <p:ph type="body" idx="1" hasCustomPrompt="1"/>
          </p:nvPr>
        </p:nvSpPr>
        <p:spPr>
          <a:xfrm>
            <a:off x="629842" y="3535266"/>
            <a:ext cx="2643583" cy="2016498"/>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Text Placeholder 2"/>
          <p:cNvSpPr>
            <a:spLocks noGrp="1"/>
          </p:cNvSpPr>
          <p:nvPr>
            <p:ph type="body" idx="11" hasCustomPrompt="1"/>
          </p:nvPr>
        </p:nvSpPr>
        <p:spPr>
          <a:xfrm>
            <a:off x="629842" y="2775227"/>
            <a:ext cx="2643583" cy="582561"/>
          </a:xfrm>
        </p:spPr>
        <p:txBody>
          <a:bodyPr/>
          <a:lstStyle>
            <a:lvl1pPr marL="0" indent="0" algn="l" rtl="0" eaLnBrk="1" fontAlgn="base" hangingPunct="1">
              <a:spcBef>
                <a:spcPct val="0"/>
              </a:spcBef>
              <a:spcAft>
                <a:spcPct val="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18" name="Media Placeholder 3"/>
          <p:cNvSpPr>
            <a:spLocks noGrp="1"/>
          </p:cNvSpPr>
          <p:nvPr>
            <p:ph type="media" sz="quarter" idx="10"/>
          </p:nvPr>
        </p:nvSpPr>
        <p:spPr>
          <a:xfrm>
            <a:off x="3636963" y="2781106"/>
            <a:ext cx="4935537" cy="2770657"/>
          </a:xfrm>
        </p:spPr>
        <p:txBody>
          <a:bodyPr/>
          <a:lstStyle/>
          <a:p>
            <a:pPr lvl="0"/>
            <a:r>
              <a:rPr lang="en-US" altLang="en-US" noProof="0"/>
              <a:t>Click icon to add media</a:t>
            </a:r>
            <a:endParaRPr lang="en-AU" altLang="en-US" noProof="0" dirty="0"/>
          </a:p>
        </p:txBody>
      </p:sp>
      <p:pic>
        <p:nvPicPr>
          <p:cNvPr id="6" name="Picture 10" descr="ARCSHS Black Out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213836"/>
            <a:ext cx="1163756" cy="64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1601338" y="6247534"/>
            <a:ext cx="1742363" cy="461665"/>
          </a:xfrm>
          <a:prstGeom prst="rect">
            <a:avLst/>
          </a:prstGeom>
          <a:noFill/>
        </p:spPr>
        <p:txBody>
          <a:bodyPr wrap="square" rtlCol="0">
            <a:spAutoFit/>
          </a:bodyPr>
          <a:lstStyle/>
          <a:p>
            <a:r>
              <a:rPr lang="en-AU" sz="1200" dirty="0">
                <a:latin typeface="Arial Narrow" panose="020B0606020202030204" pitchFamily="34" charset="0"/>
              </a:rPr>
              <a:t>25 Years of partnership</a:t>
            </a:r>
            <a:r>
              <a:rPr lang="en-AU" sz="1200" baseline="0" dirty="0">
                <a:latin typeface="Arial Narrow" panose="020B0606020202030204" pitchFamily="34" charset="0"/>
              </a:rPr>
              <a:t> </a:t>
            </a:r>
          </a:p>
          <a:p>
            <a:r>
              <a:rPr lang="en-AU" sz="1200" baseline="0" dirty="0">
                <a:latin typeface="Arial Narrow" panose="020B0606020202030204" pitchFamily="34" charset="0"/>
              </a:rPr>
              <a:t>         and collaboration</a:t>
            </a:r>
            <a:r>
              <a:rPr lang="en-AU" sz="1200" dirty="0">
                <a:latin typeface="Arial Narrow" panose="020B0606020202030204" pitchFamily="34" charset="0"/>
              </a:rPr>
              <a:t> </a:t>
            </a:r>
          </a:p>
        </p:txBody>
      </p:sp>
    </p:spTree>
    <p:extLst>
      <p:ext uri="{BB962C8B-B14F-4D97-AF65-F5344CB8AC3E}">
        <p14:creationId xmlns:p14="http://schemas.microsoft.com/office/powerpoint/2010/main" val="3606725774"/>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7" name="Media Placeholder 3"/>
          <p:cNvSpPr>
            <a:spLocks noGrp="1"/>
          </p:cNvSpPr>
          <p:nvPr>
            <p:ph type="media" sz="quarter" idx="10"/>
          </p:nvPr>
        </p:nvSpPr>
        <p:spPr>
          <a:xfrm>
            <a:off x="508000" y="1143000"/>
            <a:ext cx="8128000" cy="4572000"/>
          </a:xfrm>
        </p:spPr>
        <p:txBody>
          <a:bodyPr/>
          <a:lstStyle/>
          <a:p>
            <a:pPr lvl="0"/>
            <a:r>
              <a:rPr lang="en-US" altLang="en-US" noProof="0"/>
              <a:t>Click icon to add media</a:t>
            </a:r>
            <a:endParaRPr lang="en-AU" altLang="en-US" noProof="0" dirty="0"/>
          </a:p>
        </p:txBody>
      </p:sp>
      <p:pic>
        <p:nvPicPr>
          <p:cNvPr id="3" name="Picture 10" descr="ARCSHS Black Out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213836"/>
            <a:ext cx="1163756" cy="64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1601338" y="6247534"/>
            <a:ext cx="1742363" cy="461665"/>
          </a:xfrm>
          <a:prstGeom prst="rect">
            <a:avLst/>
          </a:prstGeom>
          <a:noFill/>
        </p:spPr>
        <p:txBody>
          <a:bodyPr wrap="square" rtlCol="0">
            <a:spAutoFit/>
          </a:bodyPr>
          <a:lstStyle/>
          <a:p>
            <a:r>
              <a:rPr lang="en-AU" sz="1200" dirty="0">
                <a:latin typeface="Arial Narrow" panose="020B0606020202030204" pitchFamily="34" charset="0"/>
              </a:rPr>
              <a:t>25 Years of partnership</a:t>
            </a:r>
            <a:r>
              <a:rPr lang="en-AU" sz="1200" baseline="0" dirty="0">
                <a:latin typeface="Arial Narrow" panose="020B0606020202030204" pitchFamily="34" charset="0"/>
              </a:rPr>
              <a:t> </a:t>
            </a:r>
          </a:p>
          <a:p>
            <a:r>
              <a:rPr lang="en-AU" sz="1200" baseline="0" dirty="0">
                <a:latin typeface="Arial Narrow" panose="020B0606020202030204" pitchFamily="34" charset="0"/>
              </a:rPr>
              <a:t>         and collaboration</a:t>
            </a:r>
            <a:r>
              <a:rPr lang="en-AU" sz="1200" dirty="0">
                <a:latin typeface="Arial Narrow" panose="020B0606020202030204" pitchFamily="34" charset="0"/>
              </a:rPr>
              <a:t> </a:t>
            </a:r>
          </a:p>
        </p:txBody>
      </p:sp>
    </p:spTree>
    <p:extLst>
      <p:ext uri="{BB962C8B-B14F-4D97-AF65-F5344CB8AC3E}">
        <p14:creationId xmlns:p14="http://schemas.microsoft.com/office/powerpoint/2010/main" val="3972925794"/>
      </p:ext>
    </p:extLst>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13491"/>
            <a:ext cx="7886700" cy="1325563"/>
          </a:xfrm>
        </p:spPr>
        <p:txBody>
          <a:bodyPr/>
          <a:lstStyle>
            <a:lvl1pPr>
              <a:defRPr/>
            </a:lvl1pPr>
          </a:lstStyle>
          <a:p>
            <a:r>
              <a:rPr lang="en-US" dirty="0"/>
              <a:t>Heading</a:t>
            </a:r>
          </a:p>
        </p:txBody>
      </p:sp>
      <p:sp>
        <p:nvSpPr>
          <p:cNvPr id="17" name="Text Placeholder 2"/>
          <p:cNvSpPr>
            <a:spLocks noGrp="1"/>
          </p:cNvSpPr>
          <p:nvPr>
            <p:ph type="body" idx="11" hasCustomPrompt="1"/>
          </p:nvPr>
        </p:nvSpPr>
        <p:spPr>
          <a:xfrm>
            <a:off x="629841" y="2772698"/>
            <a:ext cx="3868341" cy="3232845"/>
          </a:xfrm>
        </p:spPr>
        <p:txBody>
          <a:bodyPr/>
          <a:lstStyle>
            <a:lvl1pPr marL="0" indent="0" algn="l" rtl="0" eaLnBrk="1" fontAlgn="base" hangingPunct="1">
              <a:spcBef>
                <a:spcPct val="0"/>
              </a:spcBef>
              <a:spcAft>
                <a:spcPts val="100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a:t>
            </a:r>
          </a:p>
        </p:txBody>
      </p:sp>
      <p:sp>
        <p:nvSpPr>
          <p:cNvPr id="9" name="Text Placeholder 2"/>
          <p:cNvSpPr>
            <a:spLocks noGrp="1"/>
          </p:cNvSpPr>
          <p:nvPr>
            <p:ph type="body" idx="12" hasCustomPrompt="1"/>
          </p:nvPr>
        </p:nvSpPr>
        <p:spPr>
          <a:xfrm>
            <a:off x="4629151" y="2772698"/>
            <a:ext cx="3886200" cy="3232845"/>
          </a:xfrm>
        </p:spPr>
        <p:txBody>
          <a:bodyPr/>
          <a:lstStyle>
            <a:lvl1pPr marL="0" indent="0" algn="l" rtl="0" eaLnBrk="1" fontAlgn="base" hangingPunct="1">
              <a:spcBef>
                <a:spcPct val="0"/>
              </a:spcBef>
              <a:spcAft>
                <a:spcPts val="1000"/>
              </a:spcAft>
              <a:buNone/>
              <a:defRPr lang="en-US" alt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5" name="Picture 10" descr="ARCSHS Black Out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213836"/>
            <a:ext cx="1163756" cy="64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1601338" y="6247534"/>
            <a:ext cx="1742363" cy="461665"/>
          </a:xfrm>
          <a:prstGeom prst="rect">
            <a:avLst/>
          </a:prstGeom>
          <a:noFill/>
        </p:spPr>
        <p:txBody>
          <a:bodyPr wrap="square" rtlCol="0">
            <a:spAutoFit/>
          </a:bodyPr>
          <a:lstStyle/>
          <a:p>
            <a:r>
              <a:rPr lang="en-AU" sz="1200" dirty="0">
                <a:latin typeface="Arial Narrow" panose="020B0606020202030204" pitchFamily="34" charset="0"/>
              </a:rPr>
              <a:t>25 Years of partnership</a:t>
            </a:r>
            <a:r>
              <a:rPr lang="en-AU" sz="1200" baseline="0" dirty="0">
                <a:latin typeface="Arial Narrow" panose="020B0606020202030204" pitchFamily="34" charset="0"/>
              </a:rPr>
              <a:t> </a:t>
            </a:r>
          </a:p>
          <a:p>
            <a:r>
              <a:rPr lang="en-AU" sz="1200" baseline="0" dirty="0">
                <a:latin typeface="Arial Narrow" panose="020B0606020202030204" pitchFamily="34" charset="0"/>
              </a:rPr>
              <a:t>         and collaboration</a:t>
            </a:r>
            <a:r>
              <a:rPr lang="en-AU" sz="1200" dirty="0">
                <a:latin typeface="Arial Narrow" panose="020B0606020202030204" pitchFamily="34" charset="0"/>
              </a:rPr>
              <a:t> </a:t>
            </a:r>
          </a:p>
        </p:txBody>
      </p:sp>
    </p:spTree>
    <p:extLst>
      <p:ext uri="{BB962C8B-B14F-4D97-AF65-F5344CB8AC3E}">
        <p14:creationId xmlns:p14="http://schemas.microsoft.com/office/powerpoint/2010/main" val="346301109"/>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 Content List Summary">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628651" y="1569462"/>
            <a:ext cx="2079154" cy="754063"/>
          </a:xfrm>
        </p:spPr>
        <p:txBody>
          <a:bodyPr/>
          <a:lstStyle>
            <a:lvl1pPr>
              <a:lnSpc>
                <a:spcPct val="100000"/>
              </a:lnSpc>
              <a:spcBef>
                <a:spcPts val="0"/>
              </a:spcBef>
              <a:defRPr>
                <a:solidFill>
                  <a:srgbClr val="E52212"/>
                </a:solidFill>
              </a:defRPr>
            </a:lvl1pPr>
            <a:lvl2pPr marL="176213" indent="0">
              <a:buNone/>
              <a:defRPr/>
            </a:lvl2pPr>
          </a:lstStyle>
          <a:p>
            <a:pPr lvl="0"/>
            <a:r>
              <a:rPr lang="en-US" dirty="0"/>
              <a:t>Bulleted subheading</a:t>
            </a:r>
          </a:p>
        </p:txBody>
      </p:sp>
      <p:sp>
        <p:nvSpPr>
          <p:cNvPr id="8" name="Text Placeholder 2"/>
          <p:cNvSpPr>
            <a:spLocks noGrp="1"/>
          </p:cNvSpPr>
          <p:nvPr>
            <p:ph type="body" idx="11" hasCustomPrompt="1"/>
          </p:nvPr>
        </p:nvSpPr>
        <p:spPr>
          <a:xfrm>
            <a:off x="3197450" y="1569462"/>
            <a:ext cx="5300041" cy="754064"/>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Text Placeholder 7"/>
          <p:cNvSpPr>
            <a:spLocks noGrp="1"/>
          </p:cNvSpPr>
          <p:nvPr>
            <p:ph type="body" sz="quarter" idx="13" hasCustomPrompt="1"/>
          </p:nvPr>
        </p:nvSpPr>
        <p:spPr>
          <a:xfrm>
            <a:off x="628651" y="2677466"/>
            <a:ext cx="2079154" cy="754063"/>
          </a:xfrm>
        </p:spPr>
        <p:txBody>
          <a:bodyPr/>
          <a:lstStyle>
            <a:lvl1pPr marL="215900" marR="0" indent="-215900" algn="l" defTabSz="914400"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solidFill>
                  <a:srgbClr val="E52212"/>
                </a:solidFill>
              </a:defRPr>
            </a:lvl1pPr>
            <a:lvl2pPr marL="176213" indent="0">
              <a:buNone/>
              <a:defRPr/>
            </a:lvl2pPr>
          </a:lstStyle>
          <a:p>
            <a:pPr marL="215900" marR="0" lvl="0" indent="-215900" algn="l" defTabSz="914400"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pPr>
            <a:r>
              <a:rPr lang="en-US" dirty="0"/>
              <a:t>Bulleted subheading</a:t>
            </a:r>
          </a:p>
          <a:p>
            <a:pPr lvl="0"/>
            <a:endParaRPr lang="en-US" dirty="0"/>
          </a:p>
        </p:txBody>
      </p:sp>
      <p:sp>
        <p:nvSpPr>
          <p:cNvPr id="13" name="Text Placeholder 2"/>
          <p:cNvSpPr>
            <a:spLocks noGrp="1"/>
          </p:cNvSpPr>
          <p:nvPr>
            <p:ph type="body" idx="14" hasCustomPrompt="1"/>
          </p:nvPr>
        </p:nvSpPr>
        <p:spPr>
          <a:xfrm>
            <a:off x="3197450" y="2677466"/>
            <a:ext cx="5300041" cy="754064"/>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4" name="Text Placeholder 7"/>
          <p:cNvSpPr>
            <a:spLocks noGrp="1"/>
          </p:cNvSpPr>
          <p:nvPr>
            <p:ph type="body" sz="quarter" idx="15" hasCustomPrompt="1"/>
          </p:nvPr>
        </p:nvSpPr>
        <p:spPr>
          <a:xfrm>
            <a:off x="628651" y="3791602"/>
            <a:ext cx="2079154" cy="754063"/>
          </a:xfrm>
        </p:spPr>
        <p:txBody>
          <a:bodyPr/>
          <a:lstStyle>
            <a:lvl1pPr>
              <a:lnSpc>
                <a:spcPct val="100000"/>
              </a:lnSpc>
              <a:spcBef>
                <a:spcPts val="0"/>
              </a:spcBef>
              <a:defRPr>
                <a:solidFill>
                  <a:srgbClr val="E52212"/>
                </a:solidFill>
              </a:defRPr>
            </a:lvl1pPr>
            <a:lvl2pPr marL="176213" indent="0">
              <a:buNone/>
              <a:defRPr/>
            </a:lvl2pPr>
          </a:lstStyle>
          <a:p>
            <a:pPr lvl="0"/>
            <a:r>
              <a:rPr lang="en-US" dirty="0"/>
              <a:t>Bulleted subheading</a:t>
            </a:r>
          </a:p>
        </p:txBody>
      </p:sp>
      <p:sp>
        <p:nvSpPr>
          <p:cNvPr id="15" name="Text Placeholder 2"/>
          <p:cNvSpPr>
            <a:spLocks noGrp="1"/>
          </p:cNvSpPr>
          <p:nvPr>
            <p:ph type="body" idx="16" hasCustomPrompt="1"/>
          </p:nvPr>
        </p:nvSpPr>
        <p:spPr>
          <a:xfrm>
            <a:off x="3197450" y="3791602"/>
            <a:ext cx="5300041" cy="754064"/>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6" name="Text Placeholder 7"/>
          <p:cNvSpPr>
            <a:spLocks noGrp="1"/>
          </p:cNvSpPr>
          <p:nvPr>
            <p:ph type="body" sz="quarter" idx="17" hasCustomPrompt="1"/>
          </p:nvPr>
        </p:nvSpPr>
        <p:spPr>
          <a:xfrm>
            <a:off x="628651" y="4899606"/>
            <a:ext cx="2079154" cy="754063"/>
          </a:xfrm>
        </p:spPr>
        <p:txBody>
          <a:bodyPr/>
          <a:lstStyle>
            <a:lvl1pPr>
              <a:lnSpc>
                <a:spcPct val="100000"/>
              </a:lnSpc>
              <a:spcBef>
                <a:spcPts val="0"/>
              </a:spcBef>
              <a:defRPr>
                <a:solidFill>
                  <a:srgbClr val="E52212"/>
                </a:solidFill>
              </a:defRPr>
            </a:lvl1pPr>
            <a:lvl2pPr marL="176213" indent="0">
              <a:buNone/>
              <a:defRPr/>
            </a:lvl2pPr>
          </a:lstStyle>
          <a:p>
            <a:pPr lvl="0"/>
            <a:r>
              <a:rPr lang="en-US" dirty="0"/>
              <a:t>Bulleted subheading</a:t>
            </a:r>
          </a:p>
        </p:txBody>
      </p:sp>
      <p:sp>
        <p:nvSpPr>
          <p:cNvPr id="18" name="Text Placeholder 2"/>
          <p:cNvSpPr>
            <a:spLocks noGrp="1"/>
          </p:cNvSpPr>
          <p:nvPr>
            <p:ph type="body" idx="18" hasCustomPrompt="1"/>
          </p:nvPr>
        </p:nvSpPr>
        <p:spPr>
          <a:xfrm>
            <a:off x="3197450" y="4899606"/>
            <a:ext cx="5300041" cy="754064"/>
          </a:xfrm>
        </p:spPr>
        <p:txBody>
          <a:bodyPr/>
          <a:lstStyle>
            <a:lvl1pPr marL="0" indent="0" algn="l" rtl="0" eaLnBrk="1" fontAlgn="base" hangingPunct="1">
              <a:spcBef>
                <a:spcPct val="0"/>
              </a:spcBef>
              <a:spcAft>
                <a:spcPts val="1000"/>
              </a:spcAft>
              <a:buNone/>
              <a:defRPr lang="en-US" sz="1600" kern="1200" dirty="0" smtClean="0">
                <a:solidFill>
                  <a:srgbClr val="80808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0" name="Picture 10" descr="ARCSHS Black Out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213836"/>
            <a:ext cx="1163756" cy="64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1601338" y="6247534"/>
            <a:ext cx="1742363" cy="461665"/>
          </a:xfrm>
          <a:prstGeom prst="rect">
            <a:avLst/>
          </a:prstGeom>
          <a:noFill/>
        </p:spPr>
        <p:txBody>
          <a:bodyPr wrap="square" rtlCol="0">
            <a:spAutoFit/>
          </a:bodyPr>
          <a:lstStyle/>
          <a:p>
            <a:r>
              <a:rPr lang="en-AU" sz="1200" dirty="0">
                <a:latin typeface="Arial Narrow" panose="020B0606020202030204" pitchFamily="34" charset="0"/>
              </a:rPr>
              <a:t>25 Years of partnership</a:t>
            </a:r>
            <a:r>
              <a:rPr lang="en-AU" sz="1200" baseline="0" dirty="0">
                <a:latin typeface="Arial Narrow" panose="020B0606020202030204" pitchFamily="34" charset="0"/>
              </a:rPr>
              <a:t> </a:t>
            </a:r>
          </a:p>
          <a:p>
            <a:r>
              <a:rPr lang="en-AU" sz="1200" baseline="0" dirty="0">
                <a:latin typeface="Arial Narrow" panose="020B0606020202030204" pitchFamily="34" charset="0"/>
              </a:rPr>
              <a:t>         and collaboration</a:t>
            </a:r>
            <a:r>
              <a:rPr lang="en-AU" sz="1200" dirty="0">
                <a:latin typeface="Arial Narrow" panose="020B0606020202030204" pitchFamily="34" charset="0"/>
              </a:rPr>
              <a:t> </a:t>
            </a:r>
          </a:p>
        </p:txBody>
      </p:sp>
    </p:spTree>
    <p:extLst>
      <p:ext uri="{BB962C8B-B14F-4D97-AF65-F5344CB8AC3E}">
        <p14:creationId xmlns:p14="http://schemas.microsoft.com/office/powerpoint/2010/main" val="1800756846"/>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 Content List ">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628651" y="1569462"/>
            <a:ext cx="2079154" cy="754063"/>
          </a:xfrm>
        </p:spPr>
        <p:txBody>
          <a:bodyPr/>
          <a:lstStyle>
            <a:lvl1pPr>
              <a:lnSpc>
                <a:spcPct val="100000"/>
              </a:lnSpc>
              <a:spcBef>
                <a:spcPts val="0"/>
              </a:spcBef>
              <a:defRPr>
                <a:solidFill>
                  <a:srgbClr val="E52212"/>
                </a:solidFill>
              </a:defRPr>
            </a:lvl1pPr>
            <a:lvl2pPr marL="176213" indent="0">
              <a:buNone/>
              <a:defRPr/>
            </a:lvl2pPr>
          </a:lstStyle>
          <a:p>
            <a:pPr lvl="0"/>
            <a:r>
              <a:rPr lang="en-US" dirty="0"/>
              <a:t>Bulleted subheading</a:t>
            </a:r>
          </a:p>
        </p:txBody>
      </p:sp>
      <p:sp>
        <p:nvSpPr>
          <p:cNvPr id="8" name="Text Placeholder 2"/>
          <p:cNvSpPr>
            <a:spLocks noGrp="1"/>
          </p:cNvSpPr>
          <p:nvPr>
            <p:ph type="body" idx="11" hasCustomPrompt="1"/>
          </p:nvPr>
        </p:nvSpPr>
        <p:spPr>
          <a:xfrm>
            <a:off x="3197450" y="1569462"/>
            <a:ext cx="5300041" cy="4182409"/>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4" name="Picture 10" descr="ARCSHS Black Out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213836"/>
            <a:ext cx="1163756" cy="64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1601338" y="6247534"/>
            <a:ext cx="1742363" cy="461665"/>
          </a:xfrm>
          <a:prstGeom prst="rect">
            <a:avLst/>
          </a:prstGeom>
          <a:noFill/>
        </p:spPr>
        <p:txBody>
          <a:bodyPr wrap="square" rtlCol="0">
            <a:spAutoFit/>
          </a:bodyPr>
          <a:lstStyle/>
          <a:p>
            <a:r>
              <a:rPr lang="en-AU" sz="1200" dirty="0">
                <a:latin typeface="Arial Narrow" panose="020B0606020202030204" pitchFamily="34" charset="0"/>
              </a:rPr>
              <a:t>25 Years of partnership</a:t>
            </a:r>
            <a:r>
              <a:rPr lang="en-AU" sz="1200" baseline="0" dirty="0">
                <a:latin typeface="Arial Narrow" panose="020B0606020202030204" pitchFamily="34" charset="0"/>
              </a:rPr>
              <a:t> </a:t>
            </a:r>
          </a:p>
          <a:p>
            <a:r>
              <a:rPr lang="en-AU" sz="1200" baseline="0" dirty="0">
                <a:latin typeface="Arial Narrow" panose="020B0606020202030204" pitchFamily="34" charset="0"/>
              </a:rPr>
              <a:t>         and collaboration</a:t>
            </a:r>
            <a:r>
              <a:rPr lang="en-AU" sz="1200" dirty="0">
                <a:latin typeface="Arial Narrow" panose="020B0606020202030204" pitchFamily="34" charset="0"/>
              </a:rPr>
              <a:t> </a:t>
            </a:r>
          </a:p>
        </p:txBody>
      </p:sp>
    </p:spTree>
    <p:extLst>
      <p:ext uri="{BB962C8B-B14F-4D97-AF65-F5344CB8AC3E}">
        <p14:creationId xmlns:p14="http://schemas.microsoft.com/office/powerpoint/2010/main" val="2583214647"/>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 3 images">
    <p:spTree>
      <p:nvGrpSpPr>
        <p:cNvPr id="1" name=""/>
        <p:cNvGrpSpPr/>
        <p:nvPr/>
      </p:nvGrpSpPr>
      <p:grpSpPr>
        <a:xfrm>
          <a:off x="0" y="0"/>
          <a:ext cx="0" cy="0"/>
          <a:chOff x="0" y="0"/>
          <a:chExt cx="0" cy="0"/>
        </a:xfrm>
      </p:grpSpPr>
      <p:sp>
        <p:nvSpPr>
          <p:cNvPr id="7" name="Rectangle 6"/>
          <p:cNvSpPr/>
          <p:nvPr userDrawn="1"/>
        </p:nvSpPr>
        <p:spPr>
          <a:xfrm>
            <a:off x="0" y="3429000"/>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3" y="7127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a:t>Click icon to add picture</a:t>
            </a:r>
            <a:endParaRPr lang="en-AU" altLang="en-US" noProof="0" dirty="0"/>
          </a:p>
        </p:txBody>
      </p:sp>
      <p:sp>
        <p:nvSpPr>
          <p:cNvPr id="20" name="Text Placeholder 19"/>
          <p:cNvSpPr>
            <a:spLocks noGrp="1"/>
          </p:cNvSpPr>
          <p:nvPr>
            <p:ph type="body" sz="quarter" idx="14" hasCustomPrompt="1"/>
          </p:nvPr>
        </p:nvSpPr>
        <p:spPr>
          <a:xfrm>
            <a:off x="442913" y="4457699"/>
            <a:ext cx="3768725" cy="1995489"/>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Tree>
    <p:extLst>
      <p:ext uri="{BB962C8B-B14F-4D97-AF65-F5344CB8AC3E}">
        <p14:creationId xmlns:p14="http://schemas.microsoft.com/office/powerpoint/2010/main" val="195638950"/>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ading, Content + 3 images">
    <p:spTree>
      <p:nvGrpSpPr>
        <p:cNvPr id="1" name=""/>
        <p:cNvGrpSpPr/>
        <p:nvPr/>
      </p:nvGrpSpPr>
      <p:grpSpPr>
        <a:xfrm>
          <a:off x="0" y="0"/>
          <a:ext cx="0" cy="0"/>
          <a:chOff x="0" y="0"/>
          <a:chExt cx="0" cy="0"/>
        </a:xfrm>
      </p:grpSpPr>
      <p:sp>
        <p:nvSpPr>
          <p:cNvPr id="7" name="Rectangle 6"/>
          <p:cNvSpPr/>
          <p:nvPr userDrawn="1"/>
        </p:nvSpPr>
        <p:spPr>
          <a:xfrm>
            <a:off x="0" y="3429000"/>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3" y="7127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a:t>Click icon to add picture</a:t>
            </a:r>
            <a:endParaRPr lang="en-AU" altLang="en-US" noProof="0" dirty="0"/>
          </a:p>
        </p:txBody>
      </p:sp>
      <p:sp>
        <p:nvSpPr>
          <p:cNvPr id="20" name="Text Placeholder 19"/>
          <p:cNvSpPr>
            <a:spLocks noGrp="1"/>
          </p:cNvSpPr>
          <p:nvPr>
            <p:ph type="body" sz="quarter" idx="14" hasCustomPrompt="1"/>
          </p:nvPr>
        </p:nvSpPr>
        <p:spPr>
          <a:xfrm>
            <a:off x="442913" y="4848781"/>
            <a:ext cx="3768725" cy="1604408"/>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1" name="Text Placeholder 2"/>
          <p:cNvSpPr>
            <a:spLocks noGrp="1"/>
          </p:cNvSpPr>
          <p:nvPr>
            <p:ph type="body" idx="15" hasCustomPrompt="1"/>
          </p:nvPr>
        </p:nvSpPr>
        <p:spPr>
          <a:xfrm>
            <a:off x="442912" y="3847610"/>
            <a:ext cx="3768725"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Tree>
    <p:extLst>
      <p:ext uri="{BB962C8B-B14F-4D97-AF65-F5344CB8AC3E}">
        <p14:creationId xmlns:p14="http://schemas.microsoft.com/office/powerpoint/2010/main" val="1848106864"/>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ading + 3 images">
    <p:spTree>
      <p:nvGrpSpPr>
        <p:cNvPr id="1" name=""/>
        <p:cNvGrpSpPr/>
        <p:nvPr/>
      </p:nvGrpSpPr>
      <p:grpSpPr>
        <a:xfrm>
          <a:off x="0" y="0"/>
          <a:ext cx="0" cy="0"/>
          <a:chOff x="0" y="0"/>
          <a:chExt cx="0" cy="0"/>
        </a:xfrm>
      </p:grpSpPr>
      <p:sp>
        <p:nvSpPr>
          <p:cNvPr id="7" name="Rectangle 6"/>
          <p:cNvSpPr/>
          <p:nvPr userDrawn="1"/>
        </p:nvSpPr>
        <p:spPr>
          <a:xfrm>
            <a:off x="0" y="3429000"/>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3" y="7127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a:t>Click icon to add picture</a:t>
            </a:r>
            <a:endParaRPr lang="en-AU" altLang="en-US" noProof="0" dirty="0"/>
          </a:p>
        </p:txBody>
      </p:sp>
      <p:sp>
        <p:nvSpPr>
          <p:cNvPr id="12" name="Title 1"/>
          <p:cNvSpPr>
            <a:spLocks noGrp="1" noChangeAspect="1"/>
          </p:cNvSpPr>
          <p:nvPr>
            <p:ph type="title" hasCustomPrompt="1"/>
          </p:nvPr>
        </p:nvSpPr>
        <p:spPr>
          <a:xfrm>
            <a:off x="795055" y="4297560"/>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3" name="Text Placeholder 2"/>
          <p:cNvSpPr>
            <a:spLocks noGrp="1" noChangeAspect="1"/>
          </p:cNvSpPr>
          <p:nvPr>
            <p:ph type="body" idx="1" hasCustomPrompt="1"/>
          </p:nvPr>
        </p:nvSpPr>
        <p:spPr>
          <a:xfrm>
            <a:off x="1450319" y="5189687"/>
            <a:ext cx="2326626"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Tree>
    <p:extLst>
      <p:ext uri="{BB962C8B-B14F-4D97-AF65-F5344CB8AC3E}">
        <p14:creationId xmlns:p14="http://schemas.microsoft.com/office/powerpoint/2010/main" val="2024477624"/>
      </p:ext>
    </p:extLst>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eading, Content, Call-to-Action + Image 1/2-page ">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8539163" y="7127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7" name="Picture Placeholder 12"/>
          <p:cNvSpPr>
            <a:spLocks noGrp="1"/>
          </p:cNvSpPr>
          <p:nvPr>
            <p:ph type="pic" sz="quarter" idx="12"/>
          </p:nvPr>
        </p:nvSpPr>
        <p:spPr>
          <a:xfrm>
            <a:off x="4572000" y="0"/>
            <a:ext cx="4572000" cy="6858000"/>
          </a:xfrm>
        </p:spPr>
        <p:txBody>
          <a:bodyPr/>
          <a:lstStyle/>
          <a:p>
            <a:pPr lvl="0"/>
            <a:r>
              <a:rPr lang="en-US" altLang="en-US" noProof="0"/>
              <a:t>Click icon to add picture</a:t>
            </a:r>
            <a:endParaRPr lang="en-AU" altLang="en-US" noProof="0" dirty="0"/>
          </a:p>
        </p:txBody>
      </p:sp>
      <p:sp>
        <p:nvSpPr>
          <p:cNvPr id="8" name="Text Placeholder 19"/>
          <p:cNvSpPr>
            <a:spLocks noGrp="1"/>
          </p:cNvSpPr>
          <p:nvPr>
            <p:ph type="body" sz="quarter" idx="14" hasCustomPrompt="1"/>
          </p:nvPr>
        </p:nvSpPr>
        <p:spPr>
          <a:xfrm>
            <a:off x="442913" y="5073445"/>
            <a:ext cx="3768725" cy="764735"/>
          </a:xfrm>
        </p:spPr>
        <p:txBody>
          <a:bodyPr/>
          <a:lstStyle>
            <a:lvl1pPr marL="0" indent="0">
              <a:lnSpc>
                <a:spcPts val="1900"/>
              </a:lnSpc>
              <a:buFontTx/>
              <a:buNone/>
              <a:defRPr lang="en-US" sz="1600" b="1" kern="1200" cap="all"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CALL-TO-ACTION</a:t>
            </a:r>
          </a:p>
        </p:txBody>
      </p:sp>
      <p:sp>
        <p:nvSpPr>
          <p:cNvPr id="9" name="Text Placeholder 7"/>
          <p:cNvSpPr>
            <a:spLocks noGrp="1"/>
          </p:cNvSpPr>
          <p:nvPr>
            <p:ph type="body" sz="quarter" idx="10" hasCustomPrompt="1"/>
          </p:nvPr>
        </p:nvSpPr>
        <p:spPr>
          <a:xfrm>
            <a:off x="442913" y="1775706"/>
            <a:ext cx="3768725" cy="3020468"/>
          </a:xfrm>
        </p:spPr>
        <p:txBody>
          <a:bodyPr/>
          <a:lstStyle>
            <a:lvl1pPr>
              <a:lnSpc>
                <a:spcPct val="100000"/>
              </a:lnSpc>
              <a:spcBef>
                <a:spcPts val="0"/>
              </a:spcBef>
              <a:buClr>
                <a:schemeClr val="bg1"/>
              </a:buClr>
              <a:defRPr baseline="0">
                <a:solidFill>
                  <a:schemeClr val="bg1"/>
                </a:solidFill>
              </a:defRPr>
            </a:lvl1pPr>
            <a:lvl2pPr marL="176213" indent="0">
              <a:buNone/>
              <a:defRPr/>
            </a:lvl2pPr>
          </a:lstStyle>
          <a:p>
            <a:pPr lvl="0"/>
            <a:r>
              <a:rPr lang="en-US" dirty="0"/>
              <a:t>Bulleted list</a:t>
            </a:r>
          </a:p>
        </p:txBody>
      </p:sp>
      <p:sp>
        <p:nvSpPr>
          <p:cNvPr id="10" name="Text Placeholder 2"/>
          <p:cNvSpPr>
            <a:spLocks noGrp="1"/>
          </p:cNvSpPr>
          <p:nvPr>
            <p:ph type="body" idx="15" hasCustomPrompt="1"/>
          </p:nvPr>
        </p:nvSpPr>
        <p:spPr>
          <a:xfrm>
            <a:off x="442913" y="857693"/>
            <a:ext cx="3768725"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Tree>
    <p:extLst>
      <p:ext uri="{BB962C8B-B14F-4D97-AF65-F5344CB8AC3E}">
        <p14:creationId xmlns:p14="http://schemas.microsoft.com/office/powerpoint/2010/main" val="3045394508"/>
      </p:ext>
    </p:extLst>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spTree>
      <p:nvGrpSpPr>
        <p:cNvPr id="1" name=""/>
        <p:cNvGrpSpPr/>
        <p:nvPr/>
      </p:nvGrpSpPr>
      <p:grpSpPr>
        <a:xfrm>
          <a:off x="0" y="0"/>
          <a:ext cx="0" cy="0"/>
          <a:chOff x="0" y="0"/>
          <a:chExt cx="0" cy="0"/>
        </a:xfrm>
      </p:grpSpPr>
      <p:sp>
        <p:nvSpPr>
          <p:cNvPr id="3" name="Picture Placeholder 12"/>
          <p:cNvSpPr>
            <a:spLocks noGrp="1"/>
          </p:cNvSpPr>
          <p:nvPr>
            <p:ph type="pic" sz="quarter" idx="12"/>
          </p:nvPr>
        </p:nvSpPr>
        <p:spPr>
          <a:xfrm>
            <a:off x="0" y="0"/>
            <a:ext cx="9144000" cy="6858000"/>
          </a:xfrm>
        </p:spPr>
        <p:txBody>
          <a:bodyPr/>
          <a:lstStyle/>
          <a:p>
            <a:pPr lvl="0"/>
            <a:r>
              <a:rPr lang="en-US" altLang="en-US" noProof="0"/>
              <a:t>Click icon to add picture</a:t>
            </a:r>
            <a:endParaRPr lang="en-AU" altLang="en-US" noProof="0" dirty="0"/>
          </a:p>
        </p:txBody>
      </p:sp>
      <p:sp>
        <p:nvSpPr>
          <p:cNvPr id="4" name="Title 1"/>
          <p:cNvSpPr>
            <a:spLocks noGrp="1" noChangeAspect="1"/>
          </p:cNvSpPr>
          <p:nvPr>
            <p:ph type="title" hasCustomPrompt="1"/>
          </p:nvPr>
        </p:nvSpPr>
        <p:spPr>
          <a:xfrm>
            <a:off x="538269" y="628829"/>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5" name="Text Placeholder 2"/>
          <p:cNvSpPr>
            <a:spLocks noGrp="1" noChangeAspect="1"/>
          </p:cNvSpPr>
          <p:nvPr>
            <p:ph type="body" idx="1" hasCustomPrompt="1"/>
          </p:nvPr>
        </p:nvSpPr>
        <p:spPr>
          <a:xfrm>
            <a:off x="538269" y="2018407"/>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and</a:t>
            </a:r>
          </a:p>
        </p:txBody>
      </p:sp>
      <p:sp>
        <p:nvSpPr>
          <p:cNvPr id="6" name="Text Placeholder 2"/>
          <p:cNvSpPr>
            <a:spLocks noGrp="1" noChangeAspect="1"/>
          </p:cNvSpPr>
          <p:nvPr>
            <p:ph type="body" idx="10" hasCustomPrompt="1"/>
          </p:nvPr>
        </p:nvSpPr>
        <p:spPr>
          <a:xfrm>
            <a:off x="2231139" y="2232655"/>
            <a:ext cx="3198660" cy="1190514"/>
          </a:xfrm>
          <a:solidFill>
            <a:srgbClr val="E52212"/>
          </a:solidFill>
        </p:spPr>
        <p:txBody>
          <a:bodyPr wrap="none" lIns="144000" tIns="36000" rIns="144000" anchor="ctr">
            <a:spAutoFit/>
          </a:bodyPr>
          <a:lstStyle>
            <a:lvl1pPr marL="0" indent="0" algn="l">
              <a:lnSpc>
                <a:spcPct val="100000"/>
              </a:lnSpc>
              <a:spcBef>
                <a:spcPts val="0"/>
              </a:spcBef>
              <a:buNone/>
              <a:defRPr sz="7500" b="1" kern="1200" spc="-300" baseline="0">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Tree>
    <p:extLst>
      <p:ext uri="{BB962C8B-B14F-4D97-AF65-F5344CB8AC3E}">
        <p14:creationId xmlns:p14="http://schemas.microsoft.com/office/powerpoint/2010/main" val="2103601357"/>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Number, Heading + Image 1/2-page (Positional)">
    <p:spTree>
      <p:nvGrpSpPr>
        <p:cNvPr id="1" name=""/>
        <p:cNvGrpSpPr/>
        <p:nvPr/>
      </p:nvGrpSpPr>
      <p:grpSpPr>
        <a:xfrm>
          <a:off x="0" y="0"/>
          <a:ext cx="0" cy="0"/>
          <a:chOff x="0" y="0"/>
          <a:chExt cx="0" cy="0"/>
        </a:xfrm>
      </p:grpSpPr>
      <p:sp>
        <p:nvSpPr>
          <p:cNvPr id="5" name="Rectangle 4"/>
          <p:cNvSpPr/>
          <p:nvPr userDrawn="1"/>
        </p:nvSpPr>
        <p:spPr>
          <a:xfrm>
            <a:off x="-4763" y="0"/>
            <a:ext cx="4576763"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l="36719" r="18887"/>
          <a:stretch>
            <a:fillRect/>
          </a:stretch>
        </p:blipFill>
        <p:spPr bwMode="auto">
          <a:xfrm>
            <a:off x="4572000" y="-6350"/>
            <a:ext cx="457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noChangeAspect="1"/>
          </p:cNvSpPr>
          <p:nvPr>
            <p:ph type="title" hasCustomPrompt="1"/>
          </p:nvPr>
        </p:nvSpPr>
        <p:spPr>
          <a:xfrm>
            <a:off x="5098924" y="2657711"/>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099359" y="3549838"/>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More heading</a:t>
            </a:r>
          </a:p>
        </p:txBody>
      </p:sp>
      <p:sp>
        <p:nvSpPr>
          <p:cNvPr id="12" name="Text Placeholder 2"/>
          <p:cNvSpPr>
            <a:spLocks noGrp="1"/>
          </p:cNvSpPr>
          <p:nvPr>
            <p:ph type="body" idx="10" hasCustomPrompt="1"/>
          </p:nvPr>
        </p:nvSpPr>
        <p:spPr>
          <a:xfrm>
            <a:off x="-4763" y="0"/>
            <a:ext cx="4576763" cy="6864350"/>
          </a:xfrm>
        </p:spPr>
        <p:txBody>
          <a:bodyPr tIns="144000" anchor="ctr"/>
          <a:lstStyle>
            <a:lvl1pPr marL="0" indent="0" algn="ctr" rtl="0" eaLnBrk="1" fontAlgn="base" hangingPunct="1">
              <a:spcBef>
                <a:spcPct val="0"/>
              </a:spcBef>
              <a:spcAft>
                <a:spcPct val="0"/>
              </a:spcAft>
              <a:buNone/>
              <a:defRPr lang="en-US" sz="400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Tree>
    <p:extLst>
      <p:ext uri="{BB962C8B-B14F-4D97-AF65-F5344CB8AC3E}">
        <p14:creationId xmlns:p14="http://schemas.microsoft.com/office/powerpoint/2010/main" val="4057089842"/>
      </p:ext>
    </p:extLst>
  </p:cSld>
  <p:clrMapOvr>
    <a:masterClrMapping/>
  </p:clrMapOvr>
  <p:transition spd="slow">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ositional)">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l="36719" r="18887"/>
          <a:stretch>
            <a:fillRect/>
          </a:stretch>
        </p:blipFill>
        <p:spPr bwMode="auto">
          <a:xfrm>
            <a:off x="4572000" y="-6350"/>
            <a:ext cx="457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noChangeAspect="1"/>
          </p:cNvSpPr>
          <p:nvPr>
            <p:ph type="title" hasCustomPrompt="1"/>
          </p:nvPr>
        </p:nvSpPr>
        <p:spPr>
          <a:xfrm>
            <a:off x="393574" y="1754385"/>
            <a:ext cx="2326626" cy="775015"/>
          </a:xfrm>
          <a:solidFill>
            <a:srgbClr val="E52212"/>
          </a:solidFill>
        </p:spPr>
        <p:txBody>
          <a:bodyPr wrap="non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6" name="Text Placeholder 2"/>
          <p:cNvSpPr>
            <a:spLocks noGrp="1" noChangeAspect="1"/>
          </p:cNvSpPr>
          <p:nvPr>
            <p:ph type="body" idx="1" hasCustomPrompt="1"/>
          </p:nvPr>
        </p:nvSpPr>
        <p:spPr>
          <a:xfrm>
            <a:off x="1048838" y="2646512"/>
            <a:ext cx="2326626" cy="775015"/>
          </a:xfrm>
          <a:solidFill>
            <a:srgbClr val="E52212"/>
          </a:solidFill>
        </p:spPr>
        <p:txBody>
          <a:bodyPr wrap="non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
        <p:nvSpPr>
          <p:cNvPr id="9" name="Text Placeholder 19"/>
          <p:cNvSpPr>
            <a:spLocks noGrp="1"/>
          </p:cNvSpPr>
          <p:nvPr>
            <p:ph type="body" sz="quarter" idx="14" hasCustomPrompt="1"/>
          </p:nvPr>
        </p:nvSpPr>
        <p:spPr>
          <a:xfrm>
            <a:off x="601734" y="3834581"/>
            <a:ext cx="2773730" cy="2618608"/>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Tree>
    <p:extLst>
      <p:ext uri="{BB962C8B-B14F-4D97-AF65-F5344CB8AC3E}">
        <p14:creationId xmlns:p14="http://schemas.microsoft.com/office/powerpoint/2010/main" val="3489996580"/>
      </p:ext>
    </p:extLst>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spTree>
      <p:nvGrpSpPr>
        <p:cNvPr id="1" name=""/>
        <p:cNvGrpSpPr/>
        <p:nvPr/>
      </p:nvGrpSpPr>
      <p:grpSpPr>
        <a:xfrm>
          <a:off x="0" y="0"/>
          <a:ext cx="0" cy="0"/>
          <a:chOff x="0" y="0"/>
          <a:chExt cx="0" cy="0"/>
        </a:xfrm>
      </p:grpSpPr>
      <p:sp>
        <p:nvSpPr>
          <p:cNvPr id="5" name="Title 1"/>
          <p:cNvSpPr>
            <a:spLocks noGrp="1" noChangeAspect="1"/>
          </p:cNvSpPr>
          <p:nvPr>
            <p:ph type="title" hasCustomPrompt="1"/>
          </p:nvPr>
        </p:nvSpPr>
        <p:spPr>
          <a:xfrm>
            <a:off x="393574" y="1754385"/>
            <a:ext cx="2326626" cy="775015"/>
          </a:xfrm>
          <a:solidFill>
            <a:srgbClr val="E52212"/>
          </a:solidFill>
        </p:spPr>
        <p:txBody>
          <a:bodyPr wrap="non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6" name="Text Placeholder 2"/>
          <p:cNvSpPr>
            <a:spLocks noGrp="1" noChangeAspect="1"/>
          </p:cNvSpPr>
          <p:nvPr>
            <p:ph type="body" idx="1" hasCustomPrompt="1"/>
          </p:nvPr>
        </p:nvSpPr>
        <p:spPr>
          <a:xfrm>
            <a:off x="1048838" y="2646512"/>
            <a:ext cx="2326626" cy="775015"/>
          </a:xfrm>
          <a:solidFill>
            <a:srgbClr val="E52212"/>
          </a:solidFill>
        </p:spPr>
        <p:txBody>
          <a:bodyPr wrap="non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Heading</a:t>
            </a:r>
          </a:p>
        </p:txBody>
      </p:sp>
      <p:sp>
        <p:nvSpPr>
          <p:cNvPr id="9" name="Text Placeholder 19"/>
          <p:cNvSpPr>
            <a:spLocks noGrp="1"/>
          </p:cNvSpPr>
          <p:nvPr>
            <p:ph type="body" sz="quarter" idx="14" hasCustomPrompt="1"/>
          </p:nvPr>
        </p:nvSpPr>
        <p:spPr>
          <a:xfrm>
            <a:off x="601734" y="3834581"/>
            <a:ext cx="2773730" cy="2618608"/>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4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600"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800"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0" name="Picture Placeholder 12"/>
          <p:cNvSpPr>
            <a:spLocks noGrp="1"/>
          </p:cNvSpPr>
          <p:nvPr>
            <p:ph type="pic" sz="quarter" idx="12"/>
          </p:nvPr>
        </p:nvSpPr>
        <p:spPr>
          <a:xfrm>
            <a:off x="4572000" y="0"/>
            <a:ext cx="4572000" cy="6858000"/>
          </a:xfrm>
        </p:spPr>
        <p:txBody>
          <a:bodyPr/>
          <a:lstStyle/>
          <a:p>
            <a:pPr lvl="0"/>
            <a:r>
              <a:rPr lang="en-US" altLang="en-US" noProof="0"/>
              <a:t>Click icon to add picture</a:t>
            </a:r>
            <a:endParaRPr lang="en-AU" altLang="en-US" noProof="0" dirty="0"/>
          </a:p>
        </p:txBody>
      </p:sp>
    </p:spTree>
    <p:extLst>
      <p:ext uri="{BB962C8B-B14F-4D97-AF65-F5344CB8AC3E}">
        <p14:creationId xmlns:p14="http://schemas.microsoft.com/office/powerpoint/2010/main" val="1093908622"/>
      </p:ext>
    </p:extLst>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E52212"/>
        </a:solidFill>
        <a:effectLst/>
      </p:bgPr>
    </p:bg>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0775" y="4813300"/>
            <a:ext cx="173513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noChangeAspect="1"/>
          </p:cNvSpPr>
          <p:nvPr>
            <p:ph type="title" hasCustomPrompt="1"/>
          </p:nvPr>
        </p:nvSpPr>
        <p:spPr>
          <a:xfrm>
            <a:off x="2355098" y="2262971"/>
            <a:ext cx="2831573" cy="1267458"/>
          </a:xfrm>
          <a:solidFill>
            <a:schemeClr val="bg1"/>
          </a:solidFill>
        </p:spPr>
        <p:txBody>
          <a:bodyPr wrap="none" lIns="144000" tIns="36000" rIns="144000" anchor="ctr">
            <a:spAutoFit/>
          </a:bodyPr>
          <a:lstStyle>
            <a:lvl1pPr algn="r">
              <a:lnSpc>
                <a:spcPct val="100000"/>
              </a:lnSpc>
              <a:defRPr sz="80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Thank</a:t>
            </a:r>
          </a:p>
        </p:txBody>
      </p:sp>
      <p:sp>
        <p:nvSpPr>
          <p:cNvPr id="8" name="Text Placeholder 2"/>
          <p:cNvSpPr>
            <a:spLocks noGrp="1" noChangeAspect="1"/>
          </p:cNvSpPr>
          <p:nvPr>
            <p:ph type="body" idx="1" hasCustomPrompt="1"/>
          </p:nvPr>
        </p:nvSpPr>
        <p:spPr>
          <a:xfrm>
            <a:off x="5057776" y="2528466"/>
            <a:ext cx="1790699" cy="1303809"/>
          </a:xfrm>
          <a:solidFill>
            <a:schemeClr val="bg1"/>
          </a:solidFill>
        </p:spPr>
        <p:txBody>
          <a:bodyPr wrap="none" lIns="144000" tIns="0" rIns="144000" bIns="72000" anchor="ctr">
            <a:spAutoFit/>
          </a:bodyPr>
          <a:lstStyle>
            <a:lvl1pPr marL="0" indent="0" algn="l">
              <a:lnSpc>
                <a:spcPct val="100000"/>
              </a:lnSpc>
              <a:spcBef>
                <a:spcPts val="0"/>
              </a:spcBef>
              <a:buNone/>
              <a:defRPr sz="80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you</a:t>
            </a:r>
          </a:p>
        </p:txBody>
      </p:sp>
    </p:spTree>
    <p:extLst>
      <p:ext uri="{BB962C8B-B14F-4D97-AF65-F5344CB8AC3E}">
        <p14:creationId xmlns:p14="http://schemas.microsoft.com/office/powerpoint/2010/main" val="2410160744"/>
      </p:ext>
    </p:extLst>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58750659"/>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Number, Heading + Image 1/2-page">
    <p:spTree>
      <p:nvGrpSpPr>
        <p:cNvPr id="1" name=""/>
        <p:cNvGrpSpPr/>
        <p:nvPr/>
      </p:nvGrpSpPr>
      <p:grpSpPr>
        <a:xfrm>
          <a:off x="0" y="0"/>
          <a:ext cx="0" cy="0"/>
          <a:chOff x="0" y="0"/>
          <a:chExt cx="0" cy="0"/>
        </a:xfrm>
      </p:grpSpPr>
      <p:sp>
        <p:nvSpPr>
          <p:cNvPr id="7" name="Picture Placeholder 12"/>
          <p:cNvSpPr>
            <a:spLocks noGrp="1"/>
          </p:cNvSpPr>
          <p:nvPr>
            <p:ph type="pic" sz="quarter" idx="12"/>
          </p:nvPr>
        </p:nvSpPr>
        <p:spPr>
          <a:xfrm>
            <a:off x="4572000" y="0"/>
            <a:ext cx="4572000" cy="6858000"/>
          </a:xfrm>
        </p:spPr>
        <p:txBody>
          <a:bodyPr/>
          <a:lstStyle/>
          <a:p>
            <a:pPr lvl="0"/>
            <a:r>
              <a:rPr lang="en-US" altLang="en-US" noProof="0"/>
              <a:t>Click icon to add picture</a:t>
            </a:r>
            <a:endParaRPr lang="en-AU" altLang="en-US" noProof="0" dirty="0"/>
          </a:p>
        </p:txBody>
      </p:sp>
      <p:sp>
        <p:nvSpPr>
          <p:cNvPr id="5" name="Rectangle 4"/>
          <p:cNvSpPr/>
          <p:nvPr userDrawn="1"/>
        </p:nvSpPr>
        <p:spPr>
          <a:xfrm>
            <a:off x="-4763" y="0"/>
            <a:ext cx="4576763"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a:spLocks noGrp="1" noChangeAspect="1"/>
          </p:cNvSpPr>
          <p:nvPr>
            <p:ph type="title" hasCustomPrompt="1"/>
          </p:nvPr>
        </p:nvSpPr>
        <p:spPr>
          <a:xfrm>
            <a:off x="5098924" y="2657711"/>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099359" y="3549838"/>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More heading</a:t>
            </a:r>
          </a:p>
        </p:txBody>
      </p:sp>
      <p:sp>
        <p:nvSpPr>
          <p:cNvPr id="12" name="Text Placeholder 2"/>
          <p:cNvSpPr>
            <a:spLocks noGrp="1"/>
          </p:cNvSpPr>
          <p:nvPr>
            <p:ph type="body" idx="10" hasCustomPrompt="1"/>
          </p:nvPr>
        </p:nvSpPr>
        <p:spPr>
          <a:xfrm>
            <a:off x="-4763" y="0"/>
            <a:ext cx="4576763" cy="6864350"/>
          </a:xfrm>
        </p:spPr>
        <p:txBody>
          <a:bodyPr tIns="144000" anchor="ctr"/>
          <a:lstStyle>
            <a:lvl1pPr marL="0" indent="0" algn="ctr" rtl="0" eaLnBrk="1" fontAlgn="base" hangingPunct="1">
              <a:spcBef>
                <a:spcPct val="0"/>
              </a:spcBef>
              <a:spcAft>
                <a:spcPct val="0"/>
              </a:spcAft>
              <a:buNone/>
              <a:defRPr lang="en-US" sz="400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Tree>
    <p:extLst>
      <p:ext uri="{BB962C8B-B14F-4D97-AF65-F5344CB8AC3E}">
        <p14:creationId xmlns:p14="http://schemas.microsoft.com/office/powerpoint/2010/main" val="3797639213"/>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 Bulleted List /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28650" y="7128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ltLang="en-US" dirty="0"/>
              <a:t>Heading</a:t>
            </a:r>
          </a:p>
        </p:txBody>
      </p:sp>
      <p:sp>
        <p:nvSpPr>
          <p:cNvPr id="7" name="Text Placeholder 2"/>
          <p:cNvSpPr>
            <a:spLocks noGrp="1"/>
          </p:cNvSpPr>
          <p:nvPr>
            <p:ph idx="1" hasCustomPrompt="1"/>
          </p:nvPr>
        </p:nvSpPr>
        <p:spPr bwMode="auto">
          <a:xfrm>
            <a:off x="628650" y="2772698"/>
            <a:ext cx="78867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solidFill>
                  <a:srgbClr val="808080"/>
                </a:solidFill>
                <a:latin typeface="Roboto" panose="02000000000000000000" pitchFamily="2" charset="0"/>
                <a:ea typeface="Roboto" panose="02000000000000000000" pitchFamily="2" charset="0"/>
              </a:defRPr>
            </a:lvl1pPr>
            <a:lvl2pPr marL="460375" indent="-236538">
              <a:buFont typeface="Roboto Condensed" panose="02000000000000000000" pitchFamily="2" charset="0"/>
              <a:buChar char="–"/>
              <a:defRPr/>
            </a:lvl2pPr>
          </a:lstStyle>
          <a:p>
            <a:pPr lvl="0"/>
            <a:r>
              <a:rPr lang="en-US" altLang="en-US" noProof="0" dirty="0"/>
              <a:t>Bulleted list</a:t>
            </a:r>
          </a:p>
        </p:txBody>
      </p:sp>
      <p:pic>
        <p:nvPicPr>
          <p:cNvPr id="4" name="Picture 10" descr="ARCSHS Black Out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213836"/>
            <a:ext cx="1163756" cy="64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1601338" y="6247534"/>
            <a:ext cx="1742363" cy="461665"/>
          </a:xfrm>
          <a:prstGeom prst="rect">
            <a:avLst/>
          </a:prstGeom>
          <a:noFill/>
        </p:spPr>
        <p:txBody>
          <a:bodyPr wrap="square" rtlCol="0">
            <a:spAutoFit/>
          </a:bodyPr>
          <a:lstStyle/>
          <a:p>
            <a:r>
              <a:rPr lang="en-AU" sz="1200" dirty="0">
                <a:latin typeface="Arial Narrow" panose="020B0606020202030204" pitchFamily="34" charset="0"/>
              </a:rPr>
              <a:t>25 Years of partnership</a:t>
            </a:r>
            <a:r>
              <a:rPr lang="en-AU" sz="1200" baseline="0" dirty="0">
                <a:latin typeface="Arial Narrow" panose="020B0606020202030204" pitchFamily="34" charset="0"/>
              </a:rPr>
              <a:t> </a:t>
            </a:r>
          </a:p>
          <a:p>
            <a:r>
              <a:rPr lang="en-AU" sz="1200" baseline="0" dirty="0">
                <a:latin typeface="Arial Narrow" panose="020B0606020202030204" pitchFamily="34" charset="0"/>
              </a:rPr>
              <a:t>         and collaboration</a:t>
            </a:r>
            <a:r>
              <a:rPr lang="en-AU" sz="1200" dirty="0">
                <a:latin typeface="Arial Narrow" panose="020B0606020202030204" pitchFamily="34" charset="0"/>
              </a:rPr>
              <a:t> </a:t>
            </a:r>
          </a:p>
        </p:txBody>
      </p:sp>
    </p:spTree>
    <p:extLst>
      <p:ext uri="{BB962C8B-B14F-4D97-AF65-F5344CB8AC3E}">
        <p14:creationId xmlns:p14="http://schemas.microsoft.com/office/powerpoint/2010/main" val="4009475624"/>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28650" y="7128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ltLang="en-US" dirty="0"/>
              <a:t>Heading</a:t>
            </a:r>
          </a:p>
        </p:txBody>
      </p:sp>
      <p:sp>
        <p:nvSpPr>
          <p:cNvPr id="7" name="Text Placeholder 2"/>
          <p:cNvSpPr>
            <a:spLocks noGrp="1"/>
          </p:cNvSpPr>
          <p:nvPr>
            <p:ph idx="1" hasCustomPrompt="1"/>
          </p:nvPr>
        </p:nvSpPr>
        <p:spPr bwMode="auto">
          <a:xfrm>
            <a:off x="628650" y="2772698"/>
            <a:ext cx="78867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None/>
              <a:defRPr>
                <a:solidFill>
                  <a:schemeClr val="tx1"/>
                </a:solidFill>
                <a:latin typeface="Roboto" panose="02000000000000000000" pitchFamily="2" charset="0"/>
                <a:ea typeface="Roboto" panose="02000000000000000000" pitchFamily="2" charset="0"/>
              </a:defRPr>
            </a:lvl1pPr>
            <a:lvl2pPr marL="460375" indent="-236538">
              <a:buFont typeface="Roboto Condensed" panose="02000000000000000000" pitchFamily="2" charset="0"/>
              <a:buChar char="–"/>
              <a:defRPr/>
            </a:lvl2pPr>
          </a:lstStyle>
          <a:p>
            <a:pPr lvl="0"/>
            <a:r>
              <a:rPr lang="en-US" altLang="en-US" noProof="0" dirty="0"/>
              <a:t>Text</a:t>
            </a:r>
          </a:p>
        </p:txBody>
      </p:sp>
      <p:pic>
        <p:nvPicPr>
          <p:cNvPr id="4" name="Picture 10" descr="ARCSHS Black Out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213836"/>
            <a:ext cx="1163756" cy="64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1601338" y="6247534"/>
            <a:ext cx="1742363" cy="461665"/>
          </a:xfrm>
          <a:prstGeom prst="rect">
            <a:avLst/>
          </a:prstGeom>
          <a:noFill/>
        </p:spPr>
        <p:txBody>
          <a:bodyPr wrap="square" rtlCol="0">
            <a:spAutoFit/>
          </a:bodyPr>
          <a:lstStyle/>
          <a:p>
            <a:r>
              <a:rPr lang="en-AU" sz="1200" dirty="0">
                <a:latin typeface="Arial Narrow" panose="020B0606020202030204" pitchFamily="34" charset="0"/>
              </a:rPr>
              <a:t>25 Years of partnership</a:t>
            </a:r>
            <a:r>
              <a:rPr lang="en-AU" sz="1200" baseline="0" dirty="0">
                <a:latin typeface="Arial Narrow" panose="020B0606020202030204" pitchFamily="34" charset="0"/>
              </a:rPr>
              <a:t> </a:t>
            </a:r>
          </a:p>
          <a:p>
            <a:r>
              <a:rPr lang="en-AU" sz="1200" baseline="0" dirty="0">
                <a:latin typeface="Arial Narrow" panose="020B0606020202030204" pitchFamily="34" charset="0"/>
              </a:rPr>
              <a:t>         and collaboration</a:t>
            </a:r>
            <a:r>
              <a:rPr lang="en-AU" sz="1200" dirty="0">
                <a:latin typeface="Arial Narrow" panose="020B0606020202030204" pitchFamily="34" charset="0"/>
              </a:rPr>
              <a:t> </a:t>
            </a:r>
          </a:p>
        </p:txBody>
      </p:sp>
    </p:spTree>
    <p:extLst>
      <p:ext uri="{BB962C8B-B14F-4D97-AF65-F5344CB8AC3E}">
        <p14:creationId xmlns:p14="http://schemas.microsoft.com/office/powerpoint/2010/main" val="2901957004"/>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28650" y="712800"/>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lvl1pPr>
          </a:lstStyle>
          <a:p>
            <a:pPr lvl="0"/>
            <a:r>
              <a:rPr lang="en-US" dirty="0"/>
              <a:t>Example of table style</a:t>
            </a:r>
            <a:endParaRPr lang="en-US" altLang="en-US" dirty="0"/>
          </a:p>
        </p:txBody>
      </p:sp>
      <p:pic>
        <p:nvPicPr>
          <p:cNvPr id="3" name="Picture 10" descr="ARCSHS Black Out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213836"/>
            <a:ext cx="1163756" cy="64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1601338" y="6247534"/>
            <a:ext cx="1742363" cy="461665"/>
          </a:xfrm>
          <a:prstGeom prst="rect">
            <a:avLst/>
          </a:prstGeom>
          <a:noFill/>
        </p:spPr>
        <p:txBody>
          <a:bodyPr wrap="square" rtlCol="0">
            <a:spAutoFit/>
          </a:bodyPr>
          <a:lstStyle/>
          <a:p>
            <a:r>
              <a:rPr lang="en-AU" sz="1200" dirty="0">
                <a:latin typeface="Arial Narrow" panose="020B0606020202030204" pitchFamily="34" charset="0"/>
              </a:rPr>
              <a:t>25 Years of partnership</a:t>
            </a:r>
            <a:r>
              <a:rPr lang="en-AU" sz="1200" baseline="0" dirty="0">
                <a:latin typeface="Arial Narrow" panose="020B0606020202030204" pitchFamily="34" charset="0"/>
              </a:rPr>
              <a:t> </a:t>
            </a:r>
          </a:p>
          <a:p>
            <a:r>
              <a:rPr lang="en-AU" sz="1200" baseline="0" dirty="0">
                <a:latin typeface="Arial Narrow" panose="020B0606020202030204" pitchFamily="34" charset="0"/>
              </a:rPr>
              <a:t>         and collaboration</a:t>
            </a:r>
            <a:r>
              <a:rPr lang="en-AU" sz="1200" dirty="0">
                <a:latin typeface="Arial Narrow" panose="020B0606020202030204" pitchFamily="34" charset="0"/>
              </a:rPr>
              <a:t> </a:t>
            </a:r>
          </a:p>
        </p:txBody>
      </p:sp>
    </p:spTree>
    <p:extLst>
      <p:ext uri="{BB962C8B-B14F-4D97-AF65-F5344CB8AC3E}">
        <p14:creationId xmlns:p14="http://schemas.microsoft.com/office/powerpoint/2010/main" val="1727082198"/>
      </p:ext>
    </p:extLst>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sz="half" idx="1" hasCustomPrompt="1"/>
          </p:nvPr>
        </p:nvSpPr>
        <p:spPr>
          <a:xfrm>
            <a:off x="628650" y="2772699"/>
            <a:ext cx="3886200" cy="3404264"/>
          </a:xfrm>
        </p:spPr>
        <p:txBody>
          <a:bodyPr/>
          <a:lstStyle>
            <a:lvl1pPr>
              <a:defRPr/>
            </a:lvl1pPr>
            <a:lvl4pPr marL="1371600" indent="0">
              <a:buNone/>
              <a:defRPr/>
            </a:lvl4pPr>
          </a:lstStyle>
          <a:p>
            <a:pPr lvl="0"/>
            <a:r>
              <a:rPr lang="en-US" dirty="0"/>
              <a:t>Bulleted list</a:t>
            </a:r>
          </a:p>
        </p:txBody>
      </p:sp>
      <p:sp>
        <p:nvSpPr>
          <p:cNvPr id="4" name="Content Placeholder 3"/>
          <p:cNvSpPr>
            <a:spLocks noGrp="1"/>
          </p:cNvSpPr>
          <p:nvPr>
            <p:ph sz="half" idx="2" hasCustomPrompt="1"/>
          </p:nvPr>
        </p:nvSpPr>
        <p:spPr>
          <a:xfrm>
            <a:off x="4629150" y="2772699"/>
            <a:ext cx="3886200" cy="3404264"/>
          </a:xfrm>
        </p:spPr>
        <p:txBody>
          <a:bodyPr/>
          <a:lstStyle>
            <a:lvl1pPr>
              <a:defRPr/>
            </a:lvl1pPr>
          </a:lstStyle>
          <a:p>
            <a:pPr lvl="0"/>
            <a:r>
              <a:rPr lang="en-US" dirty="0"/>
              <a:t>Bulleted list</a:t>
            </a:r>
          </a:p>
        </p:txBody>
      </p:sp>
      <p:pic>
        <p:nvPicPr>
          <p:cNvPr id="5" name="Picture 10" descr="ARCSHS Black Out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213836"/>
            <a:ext cx="1163756" cy="64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1601338" y="6247534"/>
            <a:ext cx="1742363" cy="461665"/>
          </a:xfrm>
          <a:prstGeom prst="rect">
            <a:avLst/>
          </a:prstGeom>
          <a:noFill/>
        </p:spPr>
        <p:txBody>
          <a:bodyPr wrap="square" rtlCol="0">
            <a:spAutoFit/>
          </a:bodyPr>
          <a:lstStyle/>
          <a:p>
            <a:r>
              <a:rPr lang="en-AU" sz="1200" dirty="0">
                <a:latin typeface="Arial Narrow" panose="020B0606020202030204" pitchFamily="34" charset="0"/>
              </a:rPr>
              <a:t>25 Years of partnership</a:t>
            </a:r>
            <a:r>
              <a:rPr lang="en-AU" sz="1200" baseline="0" dirty="0">
                <a:latin typeface="Arial Narrow" panose="020B0606020202030204" pitchFamily="34" charset="0"/>
              </a:rPr>
              <a:t> </a:t>
            </a:r>
          </a:p>
          <a:p>
            <a:r>
              <a:rPr lang="en-AU" sz="1200" baseline="0" dirty="0">
                <a:latin typeface="Arial Narrow" panose="020B0606020202030204" pitchFamily="34" charset="0"/>
              </a:rPr>
              <a:t>         and collaboration</a:t>
            </a:r>
            <a:r>
              <a:rPr lang="en-AU" sz="1200" dirty="0">
                <a:latin typeface="Arial Narrow" panose="020B0606020202030204" pitchFamily="34" charset="0"/>
              </a:rPr>
              <a:t> </a:t>
            </a:r>
          </a:p>
        </p:txBody>
      </p:sp>
    </p:spTree>
    <p:extLst>
      <p:ext uri="{BB962C8B-B14F-4D97-AF65-F5344CB8AC3E}">
        <p14:creationId xmlns:p14="http://schemas.microsoft.com/office/powerpoint/2010/main" val="3742471624"/>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Heading + Content 2-col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12800"/>
            <a:ext cx="7886700" cy="1325563"/>
          </a:xfrm>
        </p:spPr>
        <p:txBody>
          <a:bodyPr/>
          <a:lstStyle>
            <a:lvl1pPr>
              <a:defRPr/>
            </a:lvl1pPr>
          </a:lstStyle>
          <a:p>
            <a:r>
              <a:rPr lang="en-US" dirty="0"/>
              <a:t>Heading</a:t>
            </a:r>
          </a:p>
        </p:txBody>
      </p:sp>
      <p:sp>
        <p:nvSpPr>
          <p:cNvPr id="3" name="Text Placeholder 2"/>
          <p:cNvSpPr>
            <a:spLocks noGrp="1"/>
          </p:cNvSpPr>
          <p:nvPr>
            <p:ph type="body" idx="1" hasCustomPrompt="1"/>
          </p:nvPr>
        </p:nvSpPr>
        <p:spPr>
          <a:xfrm>
            <a:off x="629842" y="2772698"/>
            <a:ext cx="3868340" cy="513244"/>
          </a:xfrm>
        </p:spPr>
        <p:txBody>
          <a:bodyPr/>
          <a:lstStyle>
            <a:lvl1pPr marL="0" indent="0" algn="l" rtl="0" eaLnBrk="1" fontAlgn="base" hangingPunct="1">
              <a:spcBef>
                <a:spcPct val="0"/>
              </a:spcBef>
              <a:spcAft>
                <a:spcPct val="0"/>
              </a:spcAft>
              <a:buNone/>
              <a:defRPr lang="en-US" b="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4" name="Content Placeholder 3"/>
          <p:cNvSpPr>
            <a:spLocks noGrp="1"/>
          </p:cNvSpPr>
          <p:nvPr>
            <p:ph sz="half" idx="2" hasCustomPrompt="1"/>
          </p:nvPr>
        </p:nvSpPr>
        <p:spPr>
          <a:xfrm>
            <a:off x="629842" y="3429000"/>
            <a:ext cx="3868340" cy="2390477"/>
          </a:xfrm>
        </p:spPr>
        <p:txBody>
          <a:bodyPr/>
          <a:lstStyle>
            <a:lvl1pPr>
              <a:defRPr/>
            </a:lvl1pPr>
          </a:lstStyle>
          <a:p>
            <a:pPr lvl="0"/>
            <a:r>
              <a:rPr lang="en-US" dirty="0"/>
              <a:t>Bulleted list</a:t>
            </a:r>
          </a:p>
        </p:txBody>
      </p:sp>
      <p:sp>
        <p:nvSpPr>
          <p:cNvPr id="5" name="Text Placeholder 4"/>
          <p:cNvSpPr>
            <a:spLocks noGrp="1"/>
          </p:cNvSpPr>
          <p:nvPr>
            <p:ph type="body" sz="quarter" idx="3" hasCustomPrompt="1"/>
          </p:nvPr>
        </p:nvSpPr>
        <p:spPr>
          <a:xfrm>
            <a:off x="4629150" y="2772698"/>
            <a:ext cx="3887391" cy="513244"/>
          </a:xfrm>
        </p:spPr>
        <p:txBody>
          <a:bodyPr/>
          <a:lstStyle>
            <a:lvl1pPr marL="0" indent="0" algn="l" rtl="0" eaLnBrk="1" fontAlgn="base" hangingPunct="1">
              <a:spcBef>
                <a:spcPct val="0"/>
              </a:spcBef>
              <a:spcAft>
                <a:spcPct val="0"/>
              </a:spcAft>
              <a:buNone/>
              <a:defRPr lang="en-US"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a:t>
            </a:r>
          </a:p>
        </p:txBody>
      </p:sp>
      <p:sp>
        <p:nvSpPr>
          <p:cNvPr id="6" name="Content Placeholder 5"/>
          <p:cNvSpPr>
            <a:spLocks noGrp="1"/>
          </p:cNvSpPr>
          <p:nvPr>
            <p:ph sz="quarter" idx="4" hasCustomPrompt="1"/>
          </p:nvPr>
        </p:nvSpPr>
        <p:spPr>
          <a:xfrm>
            <a:off x="4629150" y="3429000"/>
            <a:ext cx="3887391" cy="2390477"/>
          </a:xfrm>
        </p:spPr>
        <p:txBody>
          <a:bodyPr/>
          <a:lstStyle>
            <a:lvl1pPr>
              <a:defRPr/>
            </a:lvl1pPr>
          </a:lstStyle>
          <a:p>
            <a:pPr lvl="0"/>
            <a:r>
              <a:rPr lang="en-US" dirty="0"/>
              <a:t>Bulleted list</a:t>
            </a:r>
          </a:p>
        </p:txBody>
      </p:sp>
      <p:pic>
        <p:nvPicPr>
          <p:cNvPr id="7" name="Picture 10" descr="ARCSHS Black Out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213836"/>
            <a:ext cx="1163756" cy="64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1601338" y="6247534"/>
            <a:ext cx="1742363" cy="461665"/>
          </a:xfrm>
          <a:prstGeom prst="rect">
            <a:avLst/>
          </a:prstGeom>
          <a:noFill/>
        </p:spPr>
        <p:txBody>
          <a:bodyPr wrap="square" rtlCol="0">
            <a:spAutoFit/>
          </a:bodyPr>
          <a:lstStyle/>
          <a:p>
            <a:r>
              <a:rPr lang="en-AU" sz="1200" dirty="0">
                <a:latin typeface="Arial Narrow" panose="020B0606020202030204" pitchFamily="34" charset="0"/>
              </a:rPr>
              <a:t>25 Years of partnership</a:t>
            </a:r>
            <a:r>
              <a:rPr lang="en-AU" sz="1200" baseline="0" dirty="0">
                <a:latin typeface="Arial Narrow" panose="020B0606020202030204" pitchFamily="34" charset="0"/>
              </a:rPr>
              <a:t> </a:t>
            </a:r>
          </a:p>
          <a:p>
            <a:r>
              <a:rPr lang="en-AU" sz="1200" baseline="0" dirty="0">
                <a:latin typeface="Arial Narrow" panose="020B0606020202030204" pitchFamily="34" charset="0"/>
              </a:rPr>
              <a:t>         and collaboration</a:t>
            </a:r>
            <a:r>
              <a:rPr lang="en-AU" sz="1200" dirty="0">
                <a:latin typeface="Arial Narrow" panose="020B0606020202030204" pitchFamily="34" charset="0"/>
              </a:rPr>
              <a:t> </a:t>
            </a:r>
          </a:p>
        </p:txBody>
      </p:sp>
    </p:spTree>
    <p:extLst>
      <p:ext uri="{BB962C8B-B14F-4D97-AF65-F5344CB8AC3E}">
        <p14:creationId xmlns:p14="http://schemas.microsoft.com/office/powerpoint/2010/main" val="3634434723"/>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02923"/>
            <a:ext cx="7886700" cy="1325563"/>
          </a:xfrm>
        </p:spPr>
        <p:txBody>
          <a:bodyPr/>
          <a:lstStyle>
            <a:lvl1pPr>
              <a:defRPr/>
            </a:lvl1pPr>
          </a:lstStyle>
          <a:p>
            <a:r>
              <a:rPr lang="en-US" dirty="0"/>
              <a:t>Heading</a:t>
            </a:r>
          </a:p>
        </p:txBody>
      </p:sp>
      <p:sp>
        <p:nvSpPr>
          <p:cNvPr id="3" name="Text Placeholder 2"/>
          <p:cNvSpPr>
            <a:spLocks noGrp="1"/>
          </p:cNvSpPr>
          <p:nvPr>
            <p:ph type="body" idx="1" hasCustomPrompt="1"/>
          </p:nvPr>
        </p:nvSpPr>
        <p:spPr>
          <a:xfrm>
            <a:off x="629842" y="2772697"/>
            <a:ext cx="3868340" cy="3179751"/>
          </a:xfrm>
        </p:spPr>
        <p:txBody>
          <a:bodyPr/>
          <a:lstStyle>
            <a:lvl1pPr marL="0" indent="0" algn="l" rtl="0" eaLnBrk="1" fontAlgn="base" hangingPunct="1">
              <a:lnSpc>
                <a:spcPct val="100000"/>
              </a:lnSpc>
              <a:spcBef>
                <a:spcPct val="0"/>
              </a:spcBef>
              <a:spcAft>
                <a:spcPts val="1000"/>
              </a:spcAft>
              <a:buNone/>
              <a:defRPr lang="en-US" sz="1800" kern="1200" baseline="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Subheading / Intro paragraph</a:t>
            </a:r>
          </a:p>
        </p:txBody>
      </p:sp>
      <p:sp>
        <p:nvSpPr>
          <p:cNvPr id="8" name="Text Placeholder 7"/>
          <p:cNvSpPr>
            <a:spLocks noGrp="1"/>
          </p:cNvSpPr>
          <p:nvPr>
            <p:ph type="body" sz="quarter" idx="10" hasCustomPrompt="1"/>
          </p:nvPr>
        </p:nvSpPr>
        <p:spPr>
          <a:xfrm>
            <a:off x="4629150" y="2772697"/>
            <a:ext cx="3887391" cy="3179751"/>
          </a:xfrm>
        </p:spPr>
        <p:txBody>
          <a:bodyPr/>
          <a:lstStyle>
            <a:lvl1pPr>
              <a:lnSpc>
                <a:spcPct val="100000"/>
              </a:lnSpc>
              <a:spcBef>
                <a:spcPts val="0"/>
              </a:spcBef>
              <a:defRPr/>
            </a:lvl1pPr>
            <a:lvl2pPr marL="176213" indent="0">
              <a:buNone/>
              <a:defRPr/>
            </a:lvl2pPr>
          </a:lstStyle>
          <a:p>
            <a:pPr lvl="0"/>
            <a:r>
              <a:rPr lang="en-US" dirty="0"/>
              <a:t>Bulleted list</a:t>
            </a:r>
          </a:p>
        </p:txBody>
      </p:sp>
      <p:pic>
        <p:nvPicPr>
          <p:cNvPr id="5" name="Picture 10" descr="ARCSHS Black Out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8650" y="6213836"/>
            <a:ext cx="1163756" cy="64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userDrawn="1"/>
        </p:nvSpPr>
        <p:spPr>
          <a:xfrm>
            <a:off x="1601338" y="6247534"/>
            <a:ext cx="1742363" cy="461665"/>
          </a:xfrm>
          <a:prstGeom prst="rect">
            <a:avLst/>
          </a:prstGeom>
          <a:noFill/>
        </p:spPr>
        <p:txBody>
          <a:bodyPr wrap="square" rtlCol="0">
            <a:spAutoFit/>
          </a:bodyPr>
          <a:lstStyle/>
          <a:p>
            <a:r>
              <a:rPr lang="en-AU" sz="1200" dirty="0">
                <a:latin typeface="Arial Narrow" panose="020B0606020202030204" pitchFamily="34" charset="0"/>
              </a:rPr>
              <a:t>25 Years of partnership</a:t>
            </a:r>
            <a:r>
              <a:rPr lang="en-AU" sz="1200" baseline="0" dirty="0">
                <a:latin typeface="Arial Narrow" panose="020B0606020202030204" pitchFamily="34" charset="0"/>
              </a:rPr>
              <a:t> </a:t>
            </a:r>
          </a:p>
          <a:p>
            <a:r>
              <a:rPr lang="en-AU" sz="1200" baseline="0" dirty="0">
                <a:latin typeface="Arial Narrow" panose="020B0606020202030204" pitchFamily="34" charset="0"/>
              </a:rPr>
              <a:t>         and collaboration</a:t>
            </a:r>
            <a:r>
              <a:rPr lang="en-AU" sz="1200" dirty="0">
                <a:latin typeface="Arial Narrow" panose="020B0606020202030204" pitchFamily="34" charset="0"/>
              </a:rPr>
              <a:t> </a:t>
            </a:r>
          </a:p>
        </p:txBody>
      </p:sp>
    </p:spTree>
    <p:extLst>
      <p:ext uri="{BB962C8B-B14F-4D97-AF65-F5344CB8AC3E}">
        <p14:creationId xmlns:p14="http://schemas.microsoft.com/office/powerpoint/2010/main" val="1388467482"/>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712788"/>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Heading</a:t>
            </a:r>
          </a:p>
        </p:txBody>
      </p:sp>
      <p:sp>
        <p:nvSpPr>
          <p:cNvPr id="1027" name="Text Placeholder 2"/>
          <p:cNvSpPr>
            <a:spLocks noGrp="1"/>
          </p:cNvSpPr>
          <p:nvPr>
            <p:ph type="body" idx="1"/>
          </p:nvPr>
        </p:nvSpPr>
        <p:spPr bwMode="auto">
          <a:xfrm>
            <a:off x="628650" y="2795588"/>
            <a:ext cx="78867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Bulleted list</a:t>
            </a:r>
          </a:p>
        </p:txBody>
      </p:sp>
      <p:pic>
        <p:nvPicPr>
          <p:cNvPr id="1028" name="Picture 11"/>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7891463" y="6400800"/>
            <a:ext cx="10842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2"/>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6438900" y="6359525"/>
            <a:ext cx="13557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2"/>
          <p:cNvSpPr txBox="1">
            <a:spLocks noChangeAspect="1" noChangeArrowheads="1"/>
          </p:cNvSpPr>
          <p:nvPr userDrawn="1"/>
        </p:nvSpPr>
        <p:spPr bwMode="auto">
          <a:xfrm>
            <a:off x="7953902" y="0"/>
            <a:ext cx="1190098" cy="303536"/>
          </a:xfrm>
          <a:prstGeom prst="rect">
            <a:avLst/>
          </a:prstGeom>
          <a:solidFill>
            <a:schemeClr val="tx1"/>
          </a:solidFill>
          <a:ln>
            <a:noFill/>
          </a:ln>
          <a:extLst/>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pic>
        <p:nvPicPr>
          <p:cNvPr id="8" name="Picture 10" descr="ARCSHS Black Outline"/>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628650" y="6213836"/>
            <a:ext cx="1163756" cy="64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userDrawn="1"/>
        </p:nvSpPr>
        <p:spPr>
          <a:xfrm>
            <a:off x="1601338" y="6247534"/>
            <a:ext cx="1742363" cy="461665"/>
          </a:xfrm>
          <a:prstGeom prst="rect">
            <a:avLst/>
          </a:prstGeom>
          <a:noFill/>
        </p:spPr>
        <p:txBody>
          <a:bodyPr wrap="square" rtlCol="0">
            <a:spAutoFit/>
          </a:bodyPr>
          <a:lstStyle/>
          <a:p>
            <a:r>
              <a:rPr lang="en-AU" sz="1200" dirty="0">
                <a:latin typeface="Arial Narrow" panose="020B0606020202030204" pitchFamily="34" charset="0"/>
              </a:rPr>
              <a:t>25 Years of partnership</a:t>
            </a:r>
            <a:r>
              <a:rPr lang="en-AU" sz="1200" baseline="0" dirty="0">
                <a:latin typeface="Arial Narrow" panose="020B0606020202030204" pitchFamily="34" charset="0"/>
              </a:rPr>
              <a:t> </a:t>
            </a:r>
          </a:p>
          <a:p>
            <a:r>
              <a:rPr lang="en-AU" sz="1200" baseline="0" dirty="0">
                <a:latin typeface="Arial Narrow" panose="020B0606020202030204" pitchFamily="34" charset="0"/>
              </a:rPr>
              <a:t>         and collaboration</a:t>
            </a:r>
            <a:r>
              <a:rPr lang="en-AU" sz="1200" dirty="0">
                <a:latin typeface="Arial Narrow" panose="020B0606020202030204" pitchFamily="34" charset="0"/>
              </a:rPr>
              <a:t> </a:t>
            </a: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60" r:id="rId3"/>
    <p:sldLayoutId id="2147483836" r:id="rId4"/>
    <p:sldLayoutId id="2147483862" r:id="rId5"/>
    <p:sldLayoutId id="2147483861"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57" r:id="rId15"/>
    <p:sldLayoutId id="2147483848" r:id="rId16"/>
    <p:sldLayoutId id="2147483855" r:id="rId17"/>
    <p:sldLayoutId id="2147483849" r:id="rId18"/>
    <p:sldLayoutId id="2147483850" r:id="rId19"/>
    <p:sldLayoutId id="2147483859" r:id="rId20"/>
    <p:sldLayoutId id="2147483851" r:id="rId21"/>
    <p:sldLayoutId id="2147483852" r:id="rId22"/>
    <p:sldLayoutId id="2147483863" r:id="rId23"/>
  </p:sldLayoutIdLst>
  <p:transition spd="slow">
    <p:wipe dir="d"/>
  </p:transition>
  <p:txStyles>
    <p:titleStyle>
      <a:lvl1pPr algn="l" rtl="0" eaLnBrk="1" fontAlgn="base" hangingPunct="1">
        <a:lnSpc>
          <a:spcPts val="5500"/>
        </a:lnSpc>
        <a:spcBef>
          <a:spcPct val="0"/>
        </a:spcBef>
        <a:spcAft>
          <a:spcPct val="0"/>
        </a:spcAft>
        <a:defRPr lang="en-US" altLang="en-US" sz="4800" b="1" kern="1200" dirty="0">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200" algn="l" rtl="0" eaLnBrk="1" fontAlgn="base" hangingPunct="1">
        <a:lnSpc>
          <a:spcPct val="90000"/>
        </a:lnSpc>
        <a:spcBef>
          <a:spcPct val="0"/>
        </a:spcBef>
        <a:spcAft>
          <a:spcPct val="0"/>
        </a:spcAft>
        <a:defRPr sz="4400">
          <a:solidFill>
            <a:schemeClr val="tx1"/>
          </a:solidFill>
          <a:latin typeface="Calibri Light" charset="0"/>
        </a:defRPr>
      </a:lvl6pPr>
      <a:lvl7pPr marL="914400" algn="l" rtl="0" eaLnBrk="1" fontAlgn="base" hangingPunct="1">
        <a:lnSpc>
          <a:spcPct val="90000"/>
        </a:lnSpc>
        <a:spcBef>
          <a:spcPct val="0"/>
        </a:spcBef>
        <a:spcAft>
          <a:spcPct val="0"/>
        </a:spcAft>
        <a:defRPr sz="4400">
          <a:solidFill>
            <a:schemeClr val="tx1"/>
          </a:solidFill>
          <a:latin typeface="Calibri Light" charset="0"/>
        </a:defRPr>
      </a:lvl7pPr>
      <a:lvl8pPr marL="1371600" algn="l" rtl="0" eaLnBrk="1" fontAlgn="base" hangingPunct="1">
        <a:lnSpc>
          <a:spcPct val="90000"/>
        </a:lnSpc>
        <a:spcBef>
          <a:spcPct val="0"/>
        </a:spcBef>
        <a:spcAft>
          <a:spcPct val="0"/>
        </a:spcAft>
        <a:defRPr sz="4400">
          <a:solidFill>
            <a:schemeClr val="tx1"/>
          </a:solidFill>
          <a:latin typeface="Calibri Light" charset="0"/>
        </a:defRPr>
      </a:lvl8pPr>
      <a:lvl9pPr marL="1828800"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15900" indent="-215900"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200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88" indent="-241300" algn="l" rtl="0" eaLnBrk="1" fontAlgn="base" hangingPunct="1">
        <a:lnSpc>
          <a:spcPct val="90000"/>
        </a:lnSpc>
        <a:spcBef>
          <a:spcPts val="500"/>
        </a:spcBef>
        <a:spcAft>
          <a:spcPts val="1000"/>
        </a:spcAft>
        <a:buClr>
          <a:srgbClr val="E52212"/>
        </a:buClr>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536575" indent="-176213" algn="l" rtl="0" eaLnBrk="1" fontAlgn="base" hangingPunct="1">
        <a:lnSpc>
          <a:spcPct val="90000"/>
        </a:lnSpc>
        <a:spcBef>
          <a:spcPts val="500"/>
        </a:spcBef>
        <a:spcAft>
          <a:spcPts val="1000"/>
        </a:spcAft>
        <a:buClr>
          <a:srgbClr val="E52212"/>
        </a:buClr>
        <a:buSzPct val="100000"/>
        <a:buFont typeface="Wingdings 2" panose="05020102010507070707" pitchFamily="18" charset="2"/>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374" y="-1"/>
            <a:ext cx="4638368" cy="6589490"/>
          </a:xfrm>
          <a:prstGeom prst="rect">
            <a:avLst/>
          </a:prstGeom>
        </p:spPr>
      </p:pic>
      <p:sp>
        <p:nvSpPr>
          <p:cNvPr id="10" name="TextBox 9"/>
          <p:cNvSpPr txBox="1"/>
          <p:nvPr/>
        </p:nvSpPr>
        <p:spPr>
          <a:xfrm>
            <a:off x="4883728" y="1076633"/>
            <a:ext cx="3976254" cy="2923877"/>
          </a:xfrm>
          <a:prstGeom prst="rect">
            <a:avLst/>
          </a:prstGeom>
          <a:noFill/>
        </p:spPr>
        <p:txBody>
          <a:bodyPr wrap="square" rtlCol="0">
            <a:spAutoFit/>
          </a:bodyPr>
          <a:lstStyle/>
          <a:p>
            <a:pPr indent="0">
              <a:buNone/>
            </a:pPr>
            <a:r>
              <a:rPr lang="en-AU" sz="4400" dirty="0"/>
              <a:t>GIPA in Action </a:t>
            </a:r>
          </a:p>
          <a:p>
            <a:pPr indent="0">
              <a:buNone/>
            </a:pPr>
            <a:r>
              <a:rPr lang="en-AU" sz="2800" dirty="0"/>
              <a:t>– PLHIV leadership in the development of a PLHIV quality of life scale for the community, health and policy sector</a:t>
            </a:r>
          </a:p>
        </p:txBody>
      </p:sp>
      <p:sp>
        <p:nvSpPr>
          <p:cNvPr id="11" name="TextBox 10"/>
          <p:cNvSpPr txBox="1"/>
          <p:nvPr/>
        </p:nvSpPr>
        <p:spPr>
          <a:xfrm>
            <a:off x="5566399" y="5273917"/>
            <a:ext cx="2765322" cy="1200329"/>
          </a:xfrm>
          <a:prstGeom prst="rect">
            <a:avLst/>
          </a:prstGeom>
          <a:noFill/>
        </p:spPr>
        <p:txBody>
          <a:bodyPr wrap="square" rtlCol="0">
            <a:spAutoFit/>
          </a:bodyPr>
          <a:lstStyle/>
          <a:p>
            <a:r>
              <a:rPr lang="en-AU" dirty="0"/>
              <a:t>Graham  Brown</a:t>
            </a:r>
          </a:p>
          <a:p>
            <a:r>
              <a:rPr lang="en-AU" dirty="0"/>
              <a:t>Gosia Mikolajczak</a:t>
            </a:r>
          </a:p>
          <a:p>
            <a:r>
              <a:rPr lang="en-AU" dirty="0"/>
              <a:t>Jen Power</a:t>
            </a:r>
          </a:p>
          <a:p>
            <a:r>
              <a:rPr lang="en-AU" dirty="0"/>
              <a:t>Anthony Lyons</a:t>
            </a:r>
          </a:p>
        </p:txBody>
      </p:sp>
    </p:spTree>
    <p:extLst>
      <p:ext uri="{BB962C8B-B14F-4D97-AF65-F5344CB8AC3E}">
        <p14:creationId xmlns:p14="http://schemas.microsoft.com/office/powerpoint/2010/main" val="78840586"/>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33" y="373575"/>
            <a:ext cx="7886700" cy="1325562"/>
          </a:xfrm>
        </p:spPr>
        <p:txBody>
          <a:bodyPr/>
          <a:lstStyle/>
          <a:p>
            <a:r>
              <a:rPr lang="en-AU" dirty="0"/>
              <a:t>What is the PozQoL Scale</a:t>
            </a:r>
          </a:p>
        </p:txBody>
      </p:sp>
      <p:graphicFrame>
        <p:nvGraphicFramePr>
          <p:cNvPr id="4" name="Content Placeholder 3"/>
          <p:cNvGraphicFramePr>
            <a:graphicFrameLocks noGrp="1"/>
          </p:cNvGraphicFramePr>
          <p:nvPr>
            <p:ph idx="1"/>
            <p:extLst/>
          </p:nvPr>
        </p:nvGraphicFramePr>
        <p:xfrm>
          <a:off x="251521" y="1196752"/>
          <a:ext cx="8640960" cy="4867249"/>
        </p:xfrm>
        <a:graphic>
          <a:graphicData uri="http://schemas.openxmlformats.org/drawingml/2006/table">
            <a:tbl>
              <a:tblPr/>
              <a:tblGrid>
                <a:gridCol w="1727362">
                  <a:extLst>
                    <a:ext uri="{9D8B030D-6E8A-4147-A177-3AD203B41FA5}">
                      <a16:colId xmlns:a16="http://schemas.microsoft.com/office/drawing/2014/main" val="20000"/>
                    </a:ext>
                  </a:extLst>
                </a:gridCol>
                <a:gridCol w="6913598">
                  <a:extLst>
                    <a:ext uri="{9D8B030D-6E8A-4147-A177-3AD203B41FA5}">
                      <a16:colId xmlns:a16="http://schemas.microsoft.com/office/drawing/2014/main" val="3278361085"/>
                    </a:ext>
                  </a:extLst>
                </a:gridCol>
              </a:tblGrid>
              <a:tr h="690337">
                <a:tc gridSpan="2">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a:ln>
                            <a:noFill/>
                          </a:ln>
                          <a:solidFill>
                            <a:schemeClr val="bg1"/>
                          </a:solidFill>
                          <a:effectLst/>
                          <a:latin typeface="Calibri" pitchFamily="34" charset="0"/>
                          <a:ea typeface="ＭＳ Ｐゴシック" charset="0"/>
                          <a:cs typeface="ＭＳ Ｐゴシック" charset="0"/>
                        </a:rPr>
                        <a:t>13 items across 4 domains</a:t>
                      </a:r>
                    </a:p>
                  </a:txBody>
                  <a:tcPr marL="302896" marR="302896" marT="183647" marB="183647" anchor="ctr" horzOverflow="overflow">
                    <a:lnL w="3175"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tx1">
                        <a:lumMod val="50000"/>
                        <a:lumOff val="50000"/>
                      </a:schemeClr>
                    </a:solidFill>
                  </a:tcPr>
                </a:tc>
                <a:tc hMerge="1">
                  <a:txBody>
                    <a:bodyPr/>
                    <a:lstStyle/>
                    <a:p>
                      <a:endParaRPr lang="en-AU"/>
                    </a:p>
                  </a:txBody>
                  <a:tcPr/>
                </a:tc>
                <a:extLst>
                  <a:ext uri="{0D108BD9-81ED-4DB2-BD59-A6C34878D82A}">
                    <a16:rowId xmlns:a16="http://schemas.microsoft.com/office/drawing/2014/main" val="10000"/>
                  </a:ext>
                </a:extLst>
              </a:tr>
              <a:tr h="318015">
                <a:tc rowSpan="3">
                  <a:txBody>
                    <a:bodyPr/>
                    <a:lstStyle/>
                    <a:p>
                      <a:pPr algn="l">
                        <a:spcAft>
                          <a:spcPts val="0"/>
                        </a:spcAft>
                      </a:pPr>
                      <a:r>
                        <a:rPr lang="en-AU" sz="1800" b="1" dirty="0">
                          <a:solidFill>
                            <a:schemeClr val="bg1"/>
                          </a:solidFill>
                          <a:effectLst/>
                          <a:latin typeface="+mn-lt"/>
                          <a:ea typeface="Times New Roman" panose="02020603050405020304" pitchFamily="18" charset="0"/>
                          <a:cs typeface="Times New Roman" panose="02020603050405020304" pitchFamily="18" charset="0"/>
                        </a:rPr>
                        <a:t>Health concerns</a:t>
                      </a: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AB2328">
                        <a:alpha val="61961"/>
                      </a:srgbClr>
                    </a:solidFill>
                  </a:tcPr>
                </a:tc>
                <a:tc>
                  <a:txBody>
                    <a:bodyPr/>
                    <a:lstStyle/>
                    <a:p>
                      <a:pPr algn="l">
                        <a:spcAft>
                          <a:spcPts val="0"/>
                        </a:spcAft>
                      </a:pPr>
                      <a:r>
                        <a:rPr lang="en-AU" sz="1800" b="0" dirty="0">
                          <a:solidFill>
                            <a:schemeClr val="tx1"/>
                          </a:solidFill>
                          <a:effectLst/>
                          <a:latin typeface="+mn-lt"/>
                          <a:ea typeface="Times New Roman" panose="02020603050405020304" pitchFamily="18" charset="0"/>
                          <a:cs typeface="Times New Roman" panose="02020603050405020304" pitchFamily="18" charset="0"/>
                        </a:rPr>
                        <a:t>I worry about my health</a:t>
                      </a: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318015">
                <a:tc vMerge="1">
                  <a:txBody>
                    <a:bodyPr/>
                    <a:lstStyle/>
                    <a:p>
                      <a:pPr algn="l">
                        <a:spcAft>
                          <a:spcPts val="0"/>
                        </a:spcAft>
                      </a:pPr>
                      <a:endParaRPr lang="en-AU" sz="30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AB2328">
                        <a:alpha val="61961"/>
                      </a:srgbClr>
                    </a:solidFill>
                  </a:tcPr>
                </a:tc>
                <a:tc>
                  <a:txBody>
                    <a:bodyPr/>
                    <a:lstStyle/>
                    <a:p>
                      <a:pPr algn="l">
                        <a:spcAft>
                          <a:spcPts val="0"/>
                        </a:spcAft>
                      </a:pPr>
                      <a:r>
                        <a:rPr lang="en-AU" sz="1800" b="0" dirty="0">
                          <a:solidFill>
                            <a:schemeClr val="tx1"/>
                          </a:solidFill>
                          <a:effectLst/>
                          <a:latin typeface="+mn-lt"/>
                          <a:ea typeface="Times New Roman" panose="02020603050405020304" pitchFamily="18" charset="0"/>
                          <a:cs typeface="Times New Roman" panose="02020603050405020304" pitchFamily="18" charset="0"/>
                        </a:rPr>
                        <a:t>I worry about the impact of HIV</a:t>
                      </a:r>
                      <a:r>
                        <a:rPr lang="en-AU" sz="1800" b="0" baseline="0" dirty="0">
                          <a:solidFill>
                            <a:schemeClr val="tx1"/>
                          </a:solidFill>
                          <a:effectLst/>
                          <a:latin typeface="+mn-lt"/>
                          <a:ea typeface="Times New Roman" panose="02020603050405020304" pitchFamily="18" charset="0"/>
                          <a:cs typeface="Times New Roman" panose="02020603050405020304" pitchFamily="18" charset="0"/>
                        </a:rPr>
                        <a:t> </a:t>
                      </a:r>
                      <a:r>
                        <a:rPr lang="en-AU" sz="1800" b="0" strike="noStrike" baseline="0" dirty="0">
                          <a:solidFill>
                            <a:schemeClr val="tx1"/>
                          </a:solidFill>
                          <a:effectLst/>
                          <a:latin typeface="+mn-lt"/>
                          <a:ea typeface="Times New Roman" panose="02020603050405020304" pitchFamily="18" charset="0"/>
                          <a:cs typeface="Times New Roman" panose="02020603050405020304" pitchFamily="18" charset="0"/>
                        </a:rPr>
                        <a:t>on my health</a:t>
                      </a:r>
                      <a:endParaRPr lang="en-AU" sz="1800" b="0" strike="sngStrike"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18015">
                <a:tc vMerge="1">
                  <a:txBody>
                    <a:bodyPr/>
                    <a:lstStyle/>
                    <a:p>
                      <a:pPr algn="l">
                        <a:spcAft>
                          <a:spcPts val="0"/>
                        </a:spcAft>
                      </a:pPr>
                      <a:endParaRPr lang="en-AU" sz="30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AB2328">
                        <a:alpha val="61961"/>
                      </a:srgbClr>
                    </a:solidFill>
                  </a:tcPr>
                </a:tc>
                <a:tc>
                  <a:txBody>
                    <a:bodyPr/>
                    <a:lstStyle/>
                    <a:p>
                      <a:pPr algn="l">
                        <a:spcAft>
                          <a:spcPts val="0"/>
                        </a:spcAft>
                      </a:pPr>
                      <a:r>
                        <a:rPr lang="en-AU" sz="1800" b="0" dirty="0">
                          <a:solidFill>
                            <a:schemeClr val="tx1"/>
                          </a:solidFill>
                          <a:effectLst/>
                          <a:latin typeface="+mn-lt"/>
                          <a:ea typeface="Times New Roman" panose="02020603050405020304" pitchFamily="18" charset="0"/>
                          <a:cs typeface="Times New Roman" panose="02020603050405020304" pitchFamily="18" charset="0"/>
                        </a:rPr>
                        <a:t>I fear the health effects of HIV as I get older</a:t>
                      </a: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730212427"/>
                  </a:ext>
                </a:extLst>
              </a:tr>
              <a:tr h="318015">
                <a:tc rowSpan="4">
                  <a:txBody>
                    <a:bodyPr/>
                    <a:lstStyle/>
                    <a:p>
                      <a:pPr marL="0" marR="0" lvl="0" indent="0" algn="l" defTabSz="2088014" rtl="0" eaLnBrk="1" fontAlgn="auto" latinLnBrk="0" hangingPunct="1">
                        <a:lnSpc>
                          <a:spcPct val="100000"/>
                        </a:lnSpc>
                        <a:spcBef>
                          <a:spcPts val="0"/>
                        </a:spcBef>
                        <a:spcAft>
                          <a:spcPts val="0"/>
                        </a:spcAft>
                        <a:buClrTx/>
                        <a:buSzTx/>
                        <a:buFontTx/>
                        <a:buNone/>
                        <a:tabLst/>
                        <a:defRPr/>
                      </a:pPr>
                      <a:r>
                        <a:rPr lang="en-AU" sz="1800" b="1" dirty="0">
                          <a:solidFill>
                            <a:schemeClr val="bg1"/>
                          </a:solidFill>
                          <a:effectLst/>
                          <a:latin typeface="+mn-lt"/>
                          <a:ea typeface="Times New Roman" panose="02020603050405020304" pitchFamily="18" charset="0"/>
                          <a:cs typeface="Times New Roman" panose="02020603050405020304" pitchFamily="18" charset="0"/>
                        </a:rPr>
                        <a:t>Psychological</a:t>
                      </a:r>
                    </a:p>
                    <a:p>
                      <a:pPr algn="l">
                        <a:spcAft>
                          <a:spcPts val="0"/>
                        </a:spcAft>
                      </a:pPr>
                      <a:endParaRPr lang="en-AU" sz="18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B2328">
                        <a:alpha val="61961"/>
                      </a:srgbClr>
                    </a:solidFill>
                  </a:tcPr>
                </a:tc>
                <a:tc>
                  <a:txBody>
                    <a:bodyPr/>
                    <a:lstStyle/>
                    <a:p>
                      <a:pPr algn="l">
                        <a:spcAft>
                          <a:spcPts val="0"/>
                        </a:spcAft>
                      </a:pPr>
                      <a:r>
                        <a:rPr lang="en-AU" sz="1800" b="0" dirty="0">
                          <a:solidFill>
                            <a:schemeClr val="tx1"/>
                          </a:solidFill>
                          <a:effectLst/>
                          <a:latin typeface="+mn-lt"/>
                          <a:ea typeface="Times New Roman" panose="02020603050405020304" pitchFamily="18" charset="0"/>
                          <a:cs typeface="Times New Roman" panose="02020603050405020304" pitchFamily="18" charset="0"/>
                        </a:rPr>
                        <a:t>I am enjoying life</a:t>
                      </a: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7784687"/>
                  </a:ext>
                </a:extLst>
              </a:tr>
              <a:tr h="318015">
                <a:tc vMerge="1">
                  <a:txBody>
                    <a:bodyPr/>
                    <a:lstStyle/>
                    <a:p>
                      <a:pPr algn="l">
                        <a:spcAft>
                          <a:spcPts val="0"/>
                        </a:spcAft>
                      </a:pPr>
                      <a:endParaRPr lang="en-AU" sz="30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B2328">
                        <a:alpha val="61961"/>
                      </a:srgbClr>
                    </a:solidFill>
                  </a:tcPr>
                </a:tc>
                <a:tc>
                  <a:txBody>
                    <a:bodyPr/>
                    <a:lstStyle/>
                    <a:p>
                      <a:pPr algn="l">
                        <a:spcAft>
                          <a:spcPts val="0"/>
                        </a:spcAft>
                      </a:pPr>
                      <a:r>
                        <a:rPr lang="en-AU" sz="1800" b="0" dirty="0">
                          <a:solidFill>
                            <a:schemeClr val="tx1"/>
                          </a:solidFill>
                          <a:effectLst/>
                          <a:latin typeface="+mn-lt"/>
                          <a:ea typeface="Times New Roman" panose="02020603050405020304" pitchFamily="18" charset="0"/>
                          <a:cs typeface="Times New Roman" panose="02020603050405020304" pitchFamily="18" charset="0"/>
                        </a:rPr>
                        <a:t>I feel in control of my life</a:t>
                      </a: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6954131"/>
                  </a:ext>
                </a:extLst>
              </a:tr>
              <a:tr h="318015">
                <a:tc vMerge="1">
                  <a:txBody>
                    <a:bodyPr/>
                    <a:lstStyle/>
                    <a:p>
                      <a:pPr algn="l">
                        <a:spcAft>
                          <a:spcPts val="0"/>
                        </a:spcAft>
                      </a:pPr>
                      <a:endParaRPr lang="en-AU" sz="30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B2328">
                        <a:alpha val="61961"/>
                      </a:srgbClr>
                    </a:solidFill>
                  </a:tcPr>
                </a:tc>
                <a:tc>
                  <a:txBody>
                    <a:bodyPr/>
                    <a:lstStyle/>
                    <a:p>
                      <a:pPr algn="l">
                        <a:spcAft>
                          <a:spcPts val="0"/>
                        </a:spcAft>
                      </a:pPr>
                      <a:r>
                        <a:rPr lang="en-AU" sz="1800" b="0" dirty="0">
                          <a:solidFill>
                            <a:schemeClr val="tx1"/>
                          </a:solidFill>
                          <a:effectLst/>
                          <a:latin typeface="+mn-lt"/>
                          <a:ea typeface="Times New Roman" panose="02020603050405020304" pitchFamily="18" charset="0"/>
                          <a:cs typeface="Times New Roman" panose="02020603050405020304" pitchFamily="18" charset="0"/>
                        </a:rPr>
                        <a:t>I am optimistic about my future</a:t>
                      </a: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8907558"/>
                  </a:ext>
                </a:extLst>
              </a:tr>
              <a:tr h="318015">
                <a:tc vMerge="1">
                  <a:txBody>
                    <a:bodyPr/>
                    <a:lstStyle/>
                    <a:p>
                      <a:pPr algn="l">
                        <a:spcAft>
                          <a:spcPts val="0"/>
                        </a:spcAft>
                      </a:pPr>
                      <a:endParaRPr lang="en-AU" sz="30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B2328">
                        <a:alpha val="61961"/>
                      </a:srgbClr>
                    </a:solidFill>
                  </a:tcPr>
                </a:tc>
                <a:tc>
                  <a:txBody>
                    <a:bodyPr/>
                    <a:lstStyle/>
                    <a:p>
                      <a:pPr algn="l">
                        <a:spcAft>
                          <a:spcPts val="0"/>
                        </a:spcAft>
                      </a:pPr>
                      <a:r>
                        <a:rPr lang="en-AU" sz="1800" b="0" dirty="0">
                          <a:solidFill>
                            <a:schemeClr val="tx1"/>
                          </a:solidFill>
                          <a:effectLst/>
                          <a:latin typeface="+mn-lt"/>
                          <a:ea typeface="Times New Roman" panose="02020603050405020304" pitchFamily="18" charset="0"/>
                          <a:cs typeface="Times New Roman" panose="02020603050405020304" pitchFamily="18" charset="0"/>
                        </a:rPr>
                        <a:t>I feel good about myself as a person</a:t>
                      </a: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463012"/>
                  </a:ext>
                </a:extLst>
              </a:tr>
              <a:tr h="318015">
                <a:tc rowSpan="3">
                  <a:txBody>
                    <a:bodyPr/>
                    <a:lstStyle/>
                    <a:p>
                      <a:pPr marL="0" marR="0" lvl="0" indent="0" algn="l" defTabSz="2088014" rtl="0" eaLnBrk="1" fontAlgn="auto" latinLnBrk="0" hangingPunct="1">
                        <a:lnSpc>
                          <a:spcPct val="100000"/>
                        </a:lnSpc>
                        <a:spcBef>
                          <a:spcPts val="0"/>
                        </a:spcBef>
                        <a:spcAft>
                          <a:spcPts val="0"/>
                        </a:spcAft>
                        <a:buClrTx/>
                        <a:buSzTx/>
                        <a:buFontTx/>
                        <a:buNone/>
                        <a:tabLst/>
                        <a:defRPr/>
                      </a:pPr>
                      <a:r>
                        <a:rPr lang="en-AU" sz="1800" b="1" dirty="0">
                          <a:solidFill>
                            <a:schemeClr val="bg1"/>
                          </a:solidFill>
                          <a:effectLst/>
                          <a:latin typeface="+mn-lt"/>
                          <a:ea typeface="Times New Roman" panose="02020603050405020304" pitchFamily="18" charset="0"/>
                          <a:cs typeface="Times New Roman" panose="02020603050405020304" pitchFamily="18" charset="0"/>
                        </a:rPr>
                        <a:t>Social</a:t>
                      </a:r>
                    </a:p>
                    <a:p>
                      <a:pPr algn="l">
                        <a:spcAft>
                          <a:spcPts val="0"/>
                        </a:spcAft>
                      </a:pPr>
                      <a:endParaRPr lang="en-AU" sz="18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B2328">
                        <a:alpha val="61961"/>
                      </a:srgbClr>
                    </a:solidFill>
                  </a:tcPr>
                </a:tc>
                <a:tc>
                  <a:txBody>
                    <a:bodyPr/>
                    <a:lstStyle/>
                    <a:p>
                      <a:pPr algn="l">
                        <a:spcAft>
                          <a:spcPts val="0"/>
                        </a:spcAft>
                      </a:pPr>
                      <a:r>
                        <a:rPr lang="en-AU" sz="1800" b="0" dirty="0">
                          <a:solidFill>
                            <a:schemeClr val="tx1"/>
                          </a:solidFill>
                          <a:effectLst/>
                          <a:latin typeface="+mn-lt"/>
                          <a:ea typeface="Times New Roman" panose="02020603050405020304" pitchFamily="18" charset="0"/>
                          <a:cs typeface="Times New Roman" panose="02020603050405020304" pitchFamily="18" charset="0"/>
                        </a:rPr>
                        <a:t>I feel</a:t>
                      </a:r>
                      <a:r>
                        <a:rPr lang="en-AU" sz="1800" b="0" baseline="0" dirty="0">
                          <a:solidFill>
                            <a:schemeClr val="tx1"/>
                          </a:solidFill>
                          <a:effectLst/>
                          <a:latin typeface="+mn-lt"/>
                          <a:ea typeface="Times New Roman" panose="02020603050405020304" pitchFamily="18" charset="0"/>
                          <a:cs typeface="Times New Roman" panose="02020603050405020304" pitchFamily="18" charset="0"/>
                        </a:rPr>
                        <a:t> that HIV limits my personal relationships</a:t>
                      </a:r>
                      <a:endParaRPr lang="en-AU" sz="18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234431407"/>
                  </a:ext>
                </a:extLst>
              </a:tr>
              <a:tr h="318015">
                <a:tc vMerge="1">
                  <a:txBody>
                    <a:bodyPr/>
                    <a:lstStyle/>
                    <a:p>
                      <a:pPr algn="l">
                        <a:spcAft>
                          <a:spcPts val="0"/>
                        </a:spcAft>
                      </a:pPr>
                      <a:endParaRPr lang="en-AU" sz="30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B2328">
                        <a:alpha val="61961"/>
                      </a:srgbClr>
                    </a:solidFill>
                  </a:tcPr>
                </a:tc>
                <a:tc>
                  <a:txBody>
                    <a:bodyPr/>
                    <a:lstStyle/>
                    <a:p>
                      <a:pPr algn="l">
                        <a:spcAft>
                          <a:spcPts val="0"/>
                        </a:spcAft>
                      </a:pPr>
                      <a:r>
                        <a:rPr lang="en-AU" sz="1800" b="0" dirty="0">
                          <a:solidFill>
                            <a:schemeClr val="tx1"/>
                          </a:solidFill>
                          <a:effectLst/>
                          <a:latin typeface="+mn-lt"/>
                          <a:ea typeface="Times New Roman" panose="02020603050405020304" pitchFamily="18" charset="0"/>
                          <a:cs typeface="Times New Roman" panose="02020603050405020304" pitchFamily="18" charset="0"/>
                        </a:rPr>
                        <a:t>I lack a sense of belonging with people around me</a:t>
                      </a: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955794784"/>
                  </a:ext>
                </a:extLst>
              </a:tr>
              <a:tr h="318015">
                <a:tc vMerge="1">
                  <a:txBody>
                    <a:bodyPr/>
                    <a:lstStyle/>
                    <a:p>
                      <a:pPr algn="l">
                        <a:spcAft>
                          <a:spcPts val="0"/>
                        </a:spcAft>
                      </a:pPr>
                      <a:endParaRPr lang="en-AU" sz="30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B2328">
                        <a:alpha val="61961"/>
                      </a:srgbClr>
                    </a:solidFill>
                  </a:tcPr>
                </a:tc>
                <a:tc>
                  <a:txBody>
                    <a:bodyPr/>
                    <a:lstStyle/>
                    <a:p>
                      <a:pPr algn="l">
                        <a:spcAft>
                          <a:spcPts val="0"/>
                        </a:spcAft>
                      </a:pPr>
                      <a:r>
                        <a:rPr lang="en-AU" sz="1800" b="0" dirty="0">
                          <a:solidFill>
                            <a:schemeClr val="tx1"/>
                          </a:solidFill>
                          <a:effectLst/>
                          <a:latin typeface="+mn-lt"/>
                          <a:ea typeface="Times New Roman" panose="02020603050405020304" pitchFamily="18" charset="0"/>
                          <a:cs typeface="Times New Roman" panose="02020603050405020304" pitchFamily="18" charset="0"/>
                        </a:rPr>
                        <a:t>I am afraid that people might reject me when they learn </a:t>
                      </a:r>
                      <a:r>
                        <a:rPr lang="en-AU" sz="1800" b="0" strike="noStrike" dirty="0">
                          <a:solidFill>
                            <a:schemeClr val="tx1"/>
                          </a:solidFill>
                          <a:effectLst/>
                          <a:latin typeface="+mn-lt"/>
                          <a:ea typeface="Times New Roman" panose="02020603050405020304" pitchFamily="18" charset="0"/>
                          <a:cs typeface="Times New Roman" panose="02020603050405020304" pitchFamily="18" charset="0"/>
                        </a:rPr>
                        <a:t>I have HIV</a:t>
                      </a: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384452882"/>
                  </a:ext>
                </a:extLst>
              </a:tr>
              <a:tr h="318015">
                <a:tc rowSpan="3">
                  <a:txBody>
                    <a:bodyPr/>
                    <a:lstStyle/>
                    <a:p>
                      <a:pPr marL="0" marR="0" lvl="0" indent="0" algn="l" defTabSz="2088014" rtl="0" eaLnBrk="1" fontAlgn="auto" latinLnBrk="0" hangingPunct="1">
                        <a:lnSpc>
                          <a:spcPct val="100000"/>
                        </a:lnSpc>
                        <a:spcBef>
                          <a:spcPts val="0"/>
                        </a:spcBef>
                        <a:spcAft>
                          <a:spcPts val="0"/>
                        </a:spcAft>
                        <a:buClrTx/>
                        <a:buSzTx/>
                        <a:buFontTx/>
                        <a:buNone/>
                        <a:tabLst/>
                        <a:defRPr/>
                      </a:pPr>
                      <a:r>
                        <a:rPr lang="en-AU" sz="1800" b="1" dirty="0">
                          <a:solidFill>
                            <a:schemeClr val="bg1"/>
                          </a:solidFill>
                          <a:effectLst/>
                          <a:latin typeface="+mn-lt"/>
                          <a:ea typeface="Times New Roman" panose="02020603050405020304" pitchFamily="18" charset="0"/>
                          <a:cs typeface="Times New Roman" panose="02020603050405020304" pitchFamily="18" charset="0"/>
                        </a:rPr>
                        <a:t>Functional</a:t>
                      </a:r>
                    </a:p>
                    <a:p>
                      <a:pPr algn="l">
                        <a:spcAft>
                          <a:spcPts val="0"/>
                        </a:spcAft>
                      </a:pPr>
                      <a:endParaRPr lang="en-AU" sz="18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B2328">
                        <a:alpha val="61961"/>
                      </a:srgbClr>
                    </a:solidFill>
                  </a:tcPr>
                </a:tc>
                <a:tc>
                  <a:txBody>
                    <a:bodyPr/>
                    <a:lstStyle/>
                    <a:p>
                      <a:pPr algn="l">
                        <a:spcAft>
                          <a:spcPts val="0"/>
                        </a:spcAft>
                      </a:pPr>
                      <a:r>
                        <a:rPr lang="en-AU" sz="1800" b="0" dirty="0">
                          <a:solidFill>
                            <a:schemeClr val="tx1"/>
                          </a:solidFill>
                          <a:effectLst/>
                          <a:latin typeface="+mn-lt"/>
                          <a:ea typeface="Times New Roman" panose="02020603050405020304" pitchFamily="18" charset="0"/>
                          <a:cs typeface="Times New Roman" panose="02020603050405020304" pitchFamily="18" charset="0"/>
                        </a:rPr>
                        <a:t>I feel that HIV prevents me from doing  as much as I would like</a:t>
                      </a: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9112141"/>
                  </a:ext>
                </a:extLst>
              </a:tr>
              <a:tr h="318015">
                <a:tc vMerge="1">
                  <a:txBody>
                    <a:bodyPr/>
                    <a:lstStyle/>
                    <a:p>
                      <a:pPr algn="l">
                        <a:spcAft>
                          <a:spcPts val="0"/>
                        </a:spcAft>
                      </a:pPr>
                      <a:endParaRPr lang="en-AU" sz="30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B2328">
                        <a:alpha val="61961"/>
                      </a:srgbClr>
                    </a:solidFill>
                  </a:tcPr>
                </a:tc>
                <a:tc>
                  <a:txBody>
                    <a:bodyPr/>
                    <a:lstStyle/>
                    <a:p>
                      <a:pPr algn="l">
                        <a:spcAft>
                          <a:spcPts val="0"/>
                        </a:spcAft>
                      </a:pPr>
                      <a:r>
                        <a:rPr lang="en-AU" sz="1800" b="0" dirty="0">
                          <a:solidFill>
                            <a:schemeClr val="tx1"/>
                          </a:solidFill>
                          <a:effectLst/>
                          <a:latin typeface="+mn-lt"/>
                          <a:ea typeface="Times New Roman" panose="02020603050405020304" pitchFamily="18" charset="0"/>
                          <a:cs typeface="Times New Roman" panose="02020603050405020304" pitchFamily="18" charset="0"/>
                        </a:rPr>
                        <a:t>Having HIV limits my opportunities in life</a:t>
                      </a: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6713143"/>
                  </a:ext>
                </a:extLst>
              </a:tr>
              <a:tr h="318015">
                <a:tc vMerge="1">
                  <a:txBody>
                    <a:bodyPr/>
                    <a:lstStyle/>
                    <a:p>
                      <a:pPr algn="l">
                        <a:spcAft>
                          <a:spcPts val="0"/>
                        </a:spcAft>
                      </a:pPr>
                      <a:endParaRPr lang="en-AU" sz="3000" b="1"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B2328">
                        <a:alpha val="61961"/>
                      </a:srgbClr>
                    </a:solidFill>
                  </a:tcPr>
                </a:tc>
                <a:tc>
                  <a:txBody>
                    <a:bodyPr/>
                    <a:lstStyle/>
                    <a:p>
                      <a:pPr algn="l">
                        <a:spcAft>
                          <a:spcPts val="0"/>
                        </a:spcAft>
                      </a:pPr>
                      <a:r>
                        <a:rPr lang="en-AU" sz="1800" b="0" dirty="0">
                          <a:solidFill>
                            <a:schemeClr val="tx1"/>
                          </a:solidFill>
                          <a:effectLst/>
                          <a:latin typeface="+mn-lt"/>
                          <a:ea typeface="Times New Roman" panose="02020603050405020304" pitchFamily="18" charset="0"/>
                          <a:cs typeface="Times New Roman" panose="02020603050405020304" pitchFamily="18" charset="0"/>
                        </a:rPr>
                        <a:t>Managing HIV</a:t>
                      </a:r>
                      <a:r>
                        <a:rPr lang="en-AU" sz="1800" b="0" baseline="0" dirty="0">
                          <a:solidFill>
                            <a:schemeClr val="tx1"/>
                          </a:solidFill>
                          <a:effectLst/>
                          <a:latin typeface="+mn-lt"/>
                          <a:ea typeface="Times New Roman" panose="02020603050405020304" pitchFamily="18" charset="0"/>
                          <a:cs typeface="Times New Roman" panose="02020603050405020304" pitchFamily="18" charset="0"/>
                        </a:rPr>
                        <a:t> wears me out</a:t>
                      </a:r>
                      <a:endParaRPr lang="en-AU" sz="18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7408958"/>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10" y="1109683"/>
            <a:ext cx="5945098" cy="44588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5692" y="1276348"/>
            <a:ext cx="7016789" cy="5262592"/>
          </a:xfrm>
          <a:prstGeom prst="rect">
            <a:avLst/>
          </a:prstGeom>
        </p:spPr>
      </p:pic>
    </p:spTree>
    <p:extLst>
      <p:ext uri="{BB962C8B-B14F-4D97-AF65-F5344CB8AC3E}">
        <p14:creationId xmlns:p14="http://schemas.microsoft.com/office/powerpoint/2010/main" val="23165762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40A9FF0-B1E2-471A-AFA3-A3AB186BFB2C}"/>
              </a:ext>
            </a:extLst>
          </p:cNvPr>
          <p:cNvPicPr>
            <a:picLocks noChangeAspect="1"/>
          </p:cNvPicPr>
          <p:nvPr/>
        </p:nvPicPr>
        <p:blipFill>
          <a:blip r:embed="rId3"/>
          <a:stretch>
            <a:fillRect/>
          </a:stretch>
        </p:blipFill>
        <p:spPr>
          <a:xfrm>
            <a:off x="-1171575" y="19050"/>
            <a:ext cx="7008405" cy="4676775"/>
          </a:xfrm>
          <a:prstGeom prst="rect">
            <a:avLst/>
          </a:prstGeom>
        </p:spPr>
      </p:pic>
      <p:sp>
        <p:nvSpPr>
          <p:cNvPr id="18" name="Rectangle 17">
            <a:extLst>
              <a:ext uri="{FF2B5EF4-FFF2-40B4-BE49-F238E27FC236}">
                <a16:creationId xmlns:a16="http://schemas.microsoft.com/office/drawing/2014/main" id="{C0BD54CD-542C-4BE7-9B0E-716C3A3C3174}"/>
              </a:ext>
            </a:extLst>
          </p:cNvPr>
          <p:cNvSpPr/>
          <p:nvPr/>
        </p:nvSpPr>
        <p:spPr>
          <a:xfrm>
            <a:off x="4095750" y="-3727"/>
            <a:ext cx="3797481" cy="5695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FA9A7F30-DA96-4671-9B0B-04589B97B5C9}"/>
              </a:ext>
            </a:extLst>
          </p:cNvPr>
          <p:cNvSpPr>
            <a:spLocks noGrp="1"/>
          </p:cNvSpPr>
          <p:nvPr>
            <p:ph type="body" idx="1"/>
          </p:nvPr>
        </p:nvSpPr>
        <p:spPr>
          <a:xfrm>
            <a:off x="4402591" y="1127401"/>
            <a:ext cx="4606063" cy="1130024"/>
          </a:xfrm>
        </p:spPr>
        <p:txBody>
          <a:bodyPr/>
          <a:lstStyle/>
          <a:p>
            <a:r>
              <a:rPr lang="en-AU" sz="3200" dirty="0">
                <a:solidFill>
                  <a:srgbClr val="C00000"/>
                </a:solidFill>
              </a:rPr>
              <a:t>How did we meaningfully embed GIPA?</a:t>
            </a:r>
          </a:p>
        </p:txBody>
      </p:sp>
      <p:sp>
        <p:nvSpPr>
          <p:cNvPr id="5" name="Text Placeholder 4">
            <a:extLst>
              <a:ext uri="{FF2B5EF4-FFF2-40B4-BE49-F238E27FC236}">
                <a16:creationId xmlns:a16="http://schemas.microsoft.com/office/drawing/2014/main" id="{206BD836-B64C-459A-A50E-FF722D9264C8}"/>
              </a:ext>
            </a:extLst>
          </p:cNvPr>
          <p:cNvSpPr>
            <a:spLocks noGrp="1"/>
          </p:cNvSpPr>
          <p:nvPr>
            <p:ph type="body" sz="quarter" idx="3"/>
          </p:nvPr>
        </p:nvSpPr>
        <p:spPr>
          <a:xfrm>
            <a:off x="4514849" y="3162189"/>
            <a:ext cx="4524375" cy="1246230"/>
          </a:xfrm>
        </p:spPr>
        <p:txBody>
          <a:bodyPr/>
          <a:lstStyle/>
          <a:p>
            <a:r>
              <a:rPr lang="en-AU" sz="3200" dirty="0">
                <a:solidFill>
                  <a:srgbClr val="C00000"/>
                </a:solidFill>
              </a:rPr>
              <a:t>What did greater and meaningful involvement achieve?</a:t>
            </a:r>
          </a:p>
        </p:txBody>
      </p:sp>
    </p:spTree>
    <p:extLst>
      <p:ext uri="{BB962C8B-B14F-4D97-AF65-F5344CB8AC3E}">
        <p14:creationId xmlns:p14="http://schemas.microsoft.com/office/powerpoint/2010/main" val="3189226059"/>
      </p:ext>
    </p:extLst>
  </p:cSld>
  <p:clrMapOvr>
    <a:masterClrMapping/>
  </p:clrMapOvr>
  <p:transition spd="slow">
    <p:wipe dir="d"/>
  </p:transition>
</p:sld>
</file>

<file path=ppt/theme/theme1.xml><?xml version="1.0" encoding="utf-8"?>
<a:theme xmlns:a="http://schemas.openxmlformats.org/drawingml/2006/main" name="Title + Conten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3907 LTU PowerPoint 2017 TEM v1" id="{863CE38B-4526-42AD-BE28-B171678683A9}" vid="{6FA08EC8-41B8-4A0D-AE9D-2C0593E42E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33907 LTU PowerPoint 2017 TEM v1</Template>
  <TotalTime>420</TotalTime>
  <Words>682</Words>
  <Application>Microsoft Office PowerPoint</Application>
  <PresentationFormat>On-screen Show (4:3)</PresentationFormat>
  <Paragraphs>76</Paragraphs>
  <Slides>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Calibri Light</vt:lpstr>
      <vt:lpstr>ＭＳ Ｐゴシック</vt:lpstr>
      <vt:lpstr>Arial Narrow</vt:lpstr>
      <vt:lpstr>Arial</vt:lpstr>
      <vt:lpstr>Roboto</vt:lpstr>
      <vt:lpstr>Roboto Condensed</vt:lpstr>
      <vt:lpstr>Wingdings 2</vt:lpstr>
      <vt:lpstr>Times New Roman</vt:lpstr>
      <vt:lpstr>Calibri</vt:lpstr>
      <vt:lpstr>Title + Content</vt:lpstr>
      <vt:lpstr>PowerPoint Presentation</vt:lpstr>
      <vt:lpstr>What is the PozQoL Scale</vt:lpstr>
      <vt:lpstr>PowerPoint Presentation</vt:lpstr>
    </vt:vector>
  </TitlesOfParts>
  <Company>La Trobe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 Lipiarski</dc:creator>
  <cp:keywords>Generic with AKoC Branding</cp:keywords>
  <cp:lastModifiedBy>Graham Brown</cp:lastModifiedBy>
  <cp:revision>223</cp:revision>
  <cp:lastPrinted>2017-06-21T02:26:54Z</cp:lastPrinted>
  <dcterms:created xsi:type="dcterms:W3CDTF">2017-07-26T23:47:49Z</dcterms:created>
  <dcterms:modified xsi:type="dcterms:W3CDTF">2018-07-15T02:57:41Z</dcterms:modified>
</cp:coreProperties>
</file>